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slideLayouts/slideLayout12.xml" ContentType="application/vnd.openxmlformats-officedocument.presentationml.slideLayout+xml"/>
  <Override PartName="/ppt/theme/theme9.xml" ContentType="application/vnd.openxmlformats-officedocument.theme+xml"/>
  <Override PartName="/ppt/slideLayouts/slideLayout13.xml" ContentType="application/vnd.openxmlformats-officedocument.presentationml.slideLayout+xml"/>
  <Override PartName="/ppt/theme/theme10.xml" ContentType="application/vnd.openxmlformats-officedocument.theme+xml"/>
  <Override PartName="/ppt/slideLayouts/slideLayout14.xml" ContentType="application/vnd.openxmlformats-officedocument.presentationml.slideLayout+xml"/>
  <Override PartName="/ppt/theme/theme11.xml" ContentType="application/vnd.openxmlformats-officedocument.theme+xml"/>
  <Override PartName="/ppt/slideLayouts/slideLayout15.xml" ContentType="application/vnd.openxmlformats-officedocument.presentationml.slideLayout+xml"/>
  <Override PartName="/ppt/theme/theme12.xml" ContentType="application/vnd.openxmlformats-officedocument.theme+xml"/>
  <Override PartName="/ppt/slideLayouts/slideLayout16.xml" ContentType="application/vnd.openxmlformats-officedocument.presentationml.slideLayout+xml"/>
  <Override PartName="/ppt/theme/theme13.xml" ContentType="application/vnd.openxmlformats-officedocument.theme+xml"/>
  <Override PartName="/ppt/slideLayouts/slideLayout1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4"/>
    <p:sldMasterId id="2147483653" r:id="rId5"/>
    <p:sldMasterId id="2147483655" r:id="rId6"/>
    <p:sldMasterId id="2147483658" r:id="rId7"/>
    <p:sldMasterId id="2147483661" r:id="rId8"/>
    <p:sldMasterId id="2147483664" r:id="rId9"/>
    <p:sldMasterId id="2147483669" r:id="rId10"/>
    <p:sldMasterId id="2147483672" r:id="rId11"/>
    <p:sldMasterId id="2147483675" r:id="rId12"/>
    <p:sldMasterId id="2147483678" r:id="rId13"/>
    <p:sldMasterId id="2147483681" r:id="rId14"/>
    <p:sldMasterId id="2147483683" r:id="rId15"/>
    <p:sldMasterId id="2147483685" r:id="rId16"/>
    <p:sldMasterId id="2147483687" r:id="rId17"/>
  </p:sldMasterIdLst>
  <p:notesMasterIdLst>
    <p:notesMasterId r:id="rId49"/>
  </p:notesMasterIdLst>
  <p:handoutMasterIdLst>
    <p:handoutMasterId r:id="rId50"/>
  </p:handoutMasterIdLst>
  <p:sldIdLst>
    <p:sldId id="257" r:id="rId18"/>
    <p:sldId id="258" r:id="rId19"/>
    <p:sldId id="30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95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59" r:id="rId41"/>
    <p:sldId id="292" r:id="rId42"/>
    <p:sldId id="293" r:id="rId43"/>
    <p:sldId id="296" r:id="rId44"/>
    <p:sldId id="300" r:id="rId45"/>
    <p:sldId id="297" r:id="rId46"/>
    <p:sldId id="298" r:id="rId47"/>
    <p:sldId id="299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83C"/>
    <a:srgbClr val="3F3F3F"/>
    <a:srgbClr val="9F9F9F"/>
    <a:srgbClr val="31F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3" autoAdjust="0"/>
    <p:restoredTop sz="86438"/>
  </p:normalViewPr>
  <p:slideViewPr>
    <p:cSldViewPr snapToGrid="0">
      <p:cViewPr varScale="1">
        <p:scale>
          <a:sx n="86" d="100"/>
          <a:sy n="86" d="100"/>
        </p:scale>
        <p:origin x="42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40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8" Type="http://schemas.openxmlformats.org/officeDocument/2006/relationships/slideMaster" Target="slideMasters/slideMaster5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C47451-018A-4889-9E1D-B8F29D26AC61}" type="doc">
      <dgm:prSet loTypeId="urn:microsoft.com/office/officeart/2009/3/layout/StepUpProcess" loCatId="process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s-MX"/>
        </a:p>
      </dgm:t>
    </dgm:pt>
    <dgm:pt modelId="{72E60D23-F581-4B5B-B08D-25A81F4F2EA5}">
      <dgm:prSet phldrT="[Texto]" custT="1"/>
      <dgm:spPr/>
      <dgm:t>
        <a:bodyPr/>
        <a:lstStyle/>
        <a:p>
          <a:r>
            <a:rPr lang="es-MX" sz="5400" b="1" dirty="0">
              <a:latin typeface="Century Gothic" pitchFamily="34" charset="0"/>
            </a:rPr>
            <a:t>1</a:t>
          </a:r>
          <a:r>
            <a:rPr lang="es-MX" sz="5400" dirty="0">
              <a:latin typeface="Century Gothic" pitchFamily="34" charset="0"/>
            </a:rPr>
            <a:t> </a:t>
          </a:r>
          <a:r>
            <a:rPr lang="es-MX" sz="1600" dirty="0">
              <a:latin typeface="Century Gothic" pitchFamily="34" charset="0"/>
            </a:rPr>
            <a:t>Obligatorio</a:t>
          </a:r>
          <a:endParaRPr lang="es-MX" sz="1600" b="0" dirty="0">
            <a:latin typeface="Century Gothic" pitchFamily="34" charset="0"/>
          </a:endParaRPr>
        </a:p>
      </dgm:t>
    </dgm:pt>
    <dgm:pt modelId="{FA08CB77-4A41-44BD-A0A4-3A43DA0F35BE}" type="parTrans" cxnId="{88591578-C5E0-4BC6-B00C-D3E90DAFBEFB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77B344E3-D852-406A-8B41-8299DB37BEA5}" type="sibTrans" cxnId="{88591578-C5E0-4BC6-B00C-D3E90DAFBEFB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8D7CE178-982B-422E-88DC-18590F996E26}">
      <dgm:prSet phldrT="[Texto]" custT="1"/>
      <dgm:spPr/>
      <dgm:t>
        <a:bodyPr/>
        <a:lstStyle/>
        <a:p>
          <a:r>
            <a:rPr lang="es-MX" sz="4500">
              <a:latin typeface="Century Gothic" pitchFamily="34" charset="0"/>
            </a:rPr>
            <a:t> </a:t>
          </a:r>
          <a:r>
            <a:rPr lang="es-MX" sz="4500" b="1">
              <a:latin typeface="Century Gothic" pitchFamily="34" charset="0"/>
            </a:rPr>
            <a:t>2  </a:t>
          </a:r>
          <a:r>
            <a:rPr lang="es-MX" sz="1600" b="0">
              <a:latin typeface="Century Gothic" pitchFamily="34" charset="0"/>
            </a:rPr>
            <a:t>Planes corporativos</a:t>
          </a:r>
          <a:endParaRPr lang="es-MX" sz="1600" b="0" dirty="0">
            <a:latin typeface="Century Gothic" pitchFamily="34" charset="0"/>
          </a:endParaRPr>
        </a:p>
      </dgm:t>
    </dgm:pt>
    <dgm:pt modelId="{15FBA412-A7B8-48C6-B64F-18039B8A5660}" type="parTrans" cxnId="{3868E4DA-D6F8-42BE-BD9D-A1A41577A4D3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946A4834-D699-499B-A7B5-D88D636E55AA}" type="sibTrans" cxnId="{3868E4DA-D6F8-42BE-BD9D-A1A41577A4D3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9D7D4CEF-658D-442E-A76D-D9620F6DD37B}">
      <dgm:prSet phldrT="[Texto]" custT="1"/>
      <dgm:spPr/>
      <dgm:t>
        <a:bodyPr/>
        <a:lstStyle/>
        <a:p>
          <a:r>
            <a:rPr lang="es-MX" sz="4500" b="1">
              <a:latin typeface="Century Gothic" pitchFamily="34" charset="0"/>
            </a:rPr>
            <a:t>3 </a:t>
          </a:r>
          <a:r>
            <a:rPr lang="es-MX" sz="1600" b="0">
              <a:latin typeface="Century Gothic" pitchFamily="34" charset="0"/>
            </a:rPr>
            <a:t>Planes individuales</a:t>
          </a:r>
          <a:endParaRPr lang="es-MX" sz="1600" dirty="0">
            <a:latin typeface="Century Gothic" pitchFamily="34" charset="0"/>
          </a:endParaRPr>
        </a:p>
      </dgm:t>
    </dgm:pt>
    <dgm:pt modelId="{5CE23EAB-7F6D-40C1-9C2F-105EFE2CF0B6}" type="parTrans" cxnId="{F8583162-8C0A-4ADF-A80D-F2A6A1866237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A8E577AB-1494-4304-BC0A-969B9895A2CC}" type="sibTrans" cxnId="{F8583162-8C0A-4ADF-A80D-F2A6A1866237}">
      <dgm:prSet/>
      <dgm:spPr/>
      <dgm:t>
        <a:bodyPr/>
        <a:lstStyle/>
        <a:p>
          <a:endParaRPr lang="es-MX" sz="1400">
            <a:latin typeface="Century Gothic" pitchFamily="34" charset="0"/>
          </a:endParaRPr>
        </a:p>
      </dgm:t>
    </dgm:pt>
    <dgm:pt modelId="{4179D60B-AA37-41CD-B97A-77F2696DD7E7}">
      <dgm:prSet custT="1"/>
      <dgm:spPr/>
      <dgm:t>
        <a:bodyPr/>
        <a:lstStyle/>
        <a:p>
          <a:r>
            <a:rPr lang="es-MX" sz="4500" b="1">
              <a:latin typeface="Century Gothic" panose="020B0502020202020204" pitchFamily="34" charset="0"/>
            </a:rPr>
            <a:t>4</a:t>
          </a:r>
          <a:r>
            <a:rPr lang="es-MX" sz="2900">
              <a:latin typeface="Century Gothic" panose="020B0502020202020204" pitchFamily="34" charset="0"/>
            </a:rPr>
            <a:t> </a:t>
          </a:r>
          <a:r>
            <a:rPr lang="es-MX" sz="1600">
              <a:latin typeface="Century Gothic" panose="020B0502020202020204" pitchFamily="34" charset="0"/>
            </a:rPr>
            <a:t>Seguir trabajando</a:t>
          </a:r>
          <a:endParaRPr lang="es-MX" sz="1600" dirty="0">
            <a:latin typeface="Century Gothic" panose="020B0502020202020204" pitchFamily="34" charset="0"/>
          </a:endParaRPr>
        </a:p>
      </dgm:t>
    </dgm:pt>
    <dgm:pt modelId="{DFD910D7-1BF9-4BF2-9504-F297F5283CB3}" type="parTrans" cxnId="{CE4E13C3-36E7-47DA-8C47-E4252E5B85EA}">
      <dgm:prSet/>
      <dgm:spPr/>
      <dgm:t>
        <a:bodyPr/>
        <a:lstStyle/>
        <a:p>
          <a:endParaRPr lang="es-MX"/>
        </a:p>
      </dgm:t>
    </dgm:pt>
    <dgm:pt modelId="{6CE19FAD-0D37-4A01-8770-317B9F5C4D6F}" type="sibTrans" cxnId="{CE4E13C3-36E7-47DA-8C47-E4252E5B85EA}">
      <dgm:prSet/>
      <dgm:spPr/>
      <dgm:t>
        <a:bodyPr/>
        <a:lstStyle/>
        <a:p>
          <a:endParaRPr lang="es-MX"/>
        </a:p>
      </dgm:t>
    </dgm:pt>
    <dgm:pt modelId="{1150BD39-0D2F-4E57-B269-BC28CAB51C8F}" type="pres">
      <dgm:prSet presAssocID="{C0C47451-018A-4889-9E1D-B8F29D26AC61}" presName="rootnode" presStyleCnt="0">
        <dgm:presLayoutVars>
          <dgm:chMax/>
          <dgm:chPref/>
          <dgm:dir/>
          <dgm:animLvl val="lvl"/>
        </dgm:presLayoutVars>
      </dgm:prSet>
      <dgm:spPr/>
    </dgm:pt>
    <dgm:pt modelId="{DC508494-3D05-4F9D-AC08-8FCA136088AD}" type="pres">
      <dgm:prSet presAssocID="{72E60D23-F581-4B5B-B08D-25A81F4F2EA5}" presName="composite" presStyleCnt="0"/>
      <dgm:spPr/>
    </dgm:pt>
    <dgm:pt modelId="{950C205F-ED79-4136-9F74-3D8448EE69CE}" type="pres">
      <dgm:prSet presAssocID="{72E60D23-F581-4B5B-B08D-25A81F4F2EA5}" presName="LShape" presStyleLbl="alignNode1" presStyleIdx="0" presStyleCnt="7" custLinFactNeighborX="-6" custLinFactNeighborY="3979"/>
      <dgm:spPr>
        <a:solidFill>
          <a:srgbClr val="00C83C">
            <a:alpha val="90000"/>
          </a:srgbClr>
        </a:solidFill>
        <a:ln>
          <a:noFill/>
        </a:ln>
      </dgm:spPr>
    </dgm:pt>
    <dgm:pt modelId="{73F1D971-9136-4796-A384-55DF9B049443}" type="pres">
      <dgm:prSet presAssocID="{72E60D23-F581-4B5B-B08D-25A81F4F2EA5}" presName="ParentText" presStyleLbl="revTx" presStyleIdx="0" presStyleCnt="4" custScaleX="120635">
        <dgm:presLayoutVars>
          <dgm:chMax val="0"/>
          <dgm:chPref val="0"/>
          <dgm:bulletEnabled val="1"/>
        </dgm:presLayoutVars>
      </dgm:prSet>
      <dgm:spPr/>
    </dgm:pt>
    <dgm:pt modelId="{F865CEDB-B14D-492B-936B-34DE5B6A74FA}" type="pres">
      <dgm:prSet presAssocID="{72E60D23-F581-4B5B-B08D-25A81F4F2EA5}" presName="Triangle" presStyleLbl="alignNode1" presStyleIdx="1" presStyleCnt="7"/>
      <dgm:spPr>
        <a:solidFill>
          <a:srgbClr val="00C83C">
            <a:alpha val="83333"/>
          </a:srgbClr>
        </a:solidFill>
        <a:ln>
          <a:noFill/>
        </a:ln>
      </dgm:spPr>
    </dgm:pt>
    <dgm:pt modelId="{AD863B1B-B5B1-428F-8F4B-9C4A03239804}" type="pres">
      <dgm:prSet presAssocID="{77B344E3-D852-406A-8B41-8299DB37BEA5}" presName="sibTrans" presStyleCnt="0"/>
      <dgm:spPr/>
    </dgm:pt>
    <dgm:pt modelId="{98055910-202F-46BD-A4CC-FB1CA44899DC}" type="pres">
      <dgm:prSet presAssocID="{77B344E3-D852-406A-8B41-8299DB37BEA5}" presName="space" presStyleCnt="0"/>
      <dgm:spPr/>
    </dgm:pt>
    <dgm:pt modelId="{143D7E70-8819-4F61-9547-72645C703B58}" type="pres">
      <dgm:prSet presAssocID="{8D7CE178-982B-422E-88DC-18590F996E26}" presName="composite" presStyleCnt="0"/>
      <dgm:spPr/>
    </dgm:pt>
    <dgm:pt modelId="{9FADF6A6-1A5C-4AA6-AF9E-1A697D5A457E}" type="pres">
      <dgm:prSet presAssocID="{8D7CE178-982B-422E-88DC-18590F996E26}" presName="LShape" presStyleLbl="alignNode1" presStyleIdx="2" presStyleCnt="7"/>
      <dgm:spPr>
        <a:solidFill>
          <a:srgbClr val="00C83C">
            <a:alpha val="76667"/>
          </a:srgbClr>
        </a:solidFill>
        <a:ln>
          <a:noFill/>
        </a:ln>
      </dgm:spPr>
    </dgm:pt>
    <dgm:pt modelId="{9D2088CA-CB50-4BEC-BFE6-56E013577579}" type="pres">
      <dgm:prSet presAssocID="{8D7CE178-982B-422E-88DC-18590F996E26}" presName="ParentText" presStyleLbl="revTx" presStyleIdx="1" presStyleCnt="4" custScaleX="118171" custScaleY="97742" custLinFactNeighborX="3897">
        <dgm:presLayoutVars>
          <dgm:chMax val="0"/>
          <dgm:chPref val="0"/>
          <dgm:bulletEnabled val="1"/>
        </dgm:presLayoutVars>
      </dgm:prSet>
      <dgm:spPr/>
    </dgm:pt>
    <dgm:pt modelId="{43266E66-74BA-4983-9BE3-6FE3C92CAE5D}" type="pres">
      <dgm:prSet presAssocID="{8D7CE178-982B-422E-88DC-18590F996E26}" presName="Triangle" presStyleLbl="alignNode1" presStyleIdx="3" presStyleCnt="7"/>
      <dgm:spPr>
        <a:solidFill>
          <a:srgbClr val="00C83C">
            <a:alpha val="70000"/>
          </a:srgbClr>
        </a:solidFill>
        <a:ln>
          <a:noFill/>
        </a:ln>
      </dgm:spPr>
    </dgm:pt>
    <dgm:pt modelId="{5864D774-A96E-4547-8907-FF736ACBEB32}" type="pres">
      <dgm:prSet presAssocID="{946A4834-D699-499B-A7B5-D88D636E55AA}" presName="sibTrans" presStyleCnt="0"/>
      <dgm:spPr/>
    </dgm:pt>
    <dgm:pt modelId="{08B1F4C5-A2C5-44F1-AE71-DE57D2171A41}" type="pres">
      <dgm:prSet presAssocID="{946A4834-D699-499B-A7B5-D88D636E55AA}" presName="space" presStyleCnt="0"/>
      <dgm:spPr/>
    </dgm:pt>
    <dgm:pt modelId="{50825612-4150-44E8-88A4-2570F4CEC288}" type="pres">
      <dgm:prSet presAssocID="{9D7D4CEF-658D-442E-A76D-D9620F6DD37B}" presName="composite" presStyleCnt="0"/>
      <dgm:spPr/>
    </dgm:pt>
    <dgm:pt modelId="{7B8B8177-88A8-4AF2-B10A-72235A45F5D2}" type="pres">
      <dgm:prSet presAssocID="{9D7D4CEF-658D-442E-A76D-D9620F6DD37B}" presName="LShape" presStyleLbl="alignNode1" presStyleIdx="4" presStyleCnt="7"/>
      <dgm:spPr>
        <a:solidFill>
          <a:srgbClr val="00C83C">
            <a:alpha val="63333"/>
          </a:srgbClr>
        </a:solidFill>
        <a:ln>
          <a:noFill/>
        </a:ln>
      </dgm:spPr>
    </dgm:pt>
    <dgm:pt modelId="{A3BAFDC8-634C-4FA4-8A1A-72F0BC4EB024}" type="pres">
      <dgm:prSet presAssocID="{9D7D4CEF-658D-442E-A76D-D9620F6DD37B}" presName="ParentText" presStyleLbl="revTx" presStyleIdx="2" presStyleCnt="4" custScaleX="139681" custLinFactNeighborX="17794">
        <dgm:presLayoutVars>
          <dgm:chMax val="0"/>
          <dgm:chPref val="0"/>
          <dgm:bulletEnabled val="1"/>
        </dgm:presLayoutVars>
      </dgm:prSet>
      <dgm:spPr/>
    </dgm:pt>
    <dgm:pt modelId="{D2DC1741-18A7-4E8F-8CE6-2E7896FD4019}" type="pres">
      <dgm:prSet presAssocID="{9D7D4CEF-658D-442E-A76D-D9620F6DD37B}" presName="Triangle" presStyleLbl="alignNode1" presStyleIdx="5" presStyleCnt="7"/>
      <dgm:spPr>
        <a:solidFill>
          <a:srgbClr val="00C83C">
            <a:alpha val="56667"/>
          </a:srgbClr>
        </a:solidFill>
        <a:ln>
          <a:noFill/>
        </a:ln>
      </dgm:spPr>
    </dgm:pt>
    <dgm:pt modelId="{EABB833E-F49F-45E1-ABEF-0EFE380A4521}" type="pres">
      <dgm:prSet presAssocID="{A8E577AB-1494-4304-BC0A-969B9895A2CC}" presName="sibTrans" presStyleCnt="0"/>
      <dgm:spPr/>
    </dgm:pt>
    <dgm:pt modelId="{72C21DD6-0C81-4D7D-A1AB-AC4E95706B9C}" type="pres">
      <dgm:prSet presAssocID="{A8E577AB-1494-4304-BC0A-969B9895A2CC}" presName="space" presStyleCnt="0"/>
      <dgm:spPr/>
    </dgm:pt>
    <dgm:pt modelId="{E7A61974-231D-410B-858B-E95535726530}" type="pres">
      <dgm:prSet presAssocID="{4179D60B-AA37-41CD-B97A-77F2696DD7E7}" presName="composite" presStyleCnt="0"/>
      <dgm:spPr/>
    </dgm:pt>
    <dgm:pt modelId="{6EE48875-FABE-4B42-9222-381348D45FE2}" type="pres">
      <dgm:prSet presAssocID="{4179D60B-AA37-41CD-B97A-77F2696DD7E7}" presName="LShape" presStyleLbl="alignNode1" presStyleIdx="6" presStyleCnt="7"/>
      <dgm:spPr>
        <a:solidFill>
          <a:srgbClr val="00C83C">
            <a:alpha val="50000"/>
          </a:srgbClr>
        </a:solidFill>
        <a:ln>
          <a:noFill/>
        </a:ln>
      </dgm:spPr>
    </dgm:pt>
    <dgm:pt modelId="{49E576AF-8A97-45B2-B098-95EDC9DD7ABD}" type="pres">
      <dgm:prSet presAssocID="{4179D60B-AA37-41CD-B97A-77F2696DD7E7}" presName="ParentText" presStyleLbl="revTx" presStyleIdx="3" presStyleCnt="4" custScaleX="106567" custLinFactNeighborX="18101" custLinFactNeighborY="1324">
        <dgm:presLayoutVars>
          <dgm:chMax val="0"/>
          <dgm:chPref val="0"/>
          <dgm:bulletEnabled val="1"/>
        </dgm:presLayoutVars>
      </dgm:prSet>
      <dgm:spPr/>
    </dgm:pt>
  </dgm:ptLst>
  <dgm:cxnLst>
    <dgm:cxn modelId="{DC04B52B-EFB8-4308-84CA-8AF6591F3E51}" type="presOf" srcId="{4179D60B-AA37-41CD-B97A-77F2696DD7E7}" destId="{49E576AF-8A97-45B2-B098-95EDC9DD7ABD}" srcOrd="0" destOrd="0" presId="urn:microsoft.com/office/officeart/2009/3/layout/StepUpProcess"/>
    <dgm:cxn modelId="{F8583162-8C0A-4ADF-A80D-F2A6A1866237}" srcId="{C0C47451-018A-4889-9E1D-B8F29D26AC61}" destId="{9D7D4CEF-658D-442E-A76D-D9620F6DD37B}" srcOrd="2" destOrd="0" parTransId="{5CE23EAB-7F6D-40C1-9C2F-105EFE2CF0B6}" sibTransId="{A8E577AB-1494-4304-BC0A-969B9895A2CC}"/>
    <dgm:cxn modelId="{A00E1263-4537-4616-AF65-FCE62FE74E57}" type="presOf" srcId="{C0C47451-018A-4889-9E1D-B8F29D26AC61}" destId="{1150BD39-0D2F-4E57-B269-BC28CAB51C8F}" srcOrd="0" destOrd="0" presId="urn:microsoft.com/office/officeart/2009/3/layout/StepUpProcess"/>
    <dgm:cxn modelId="{88591578-C5E0-4BC6-B00C-D3E90DAFBEFB}" srcId="{C0C47451-018A-4889-9E1D-B8F29D26AC61}" destId="{72E60D23-F581-4B5B-B08D-25A81F4F2EA5}" srcOrd="0" destOrd="0" parTransId="{FA08CB77-4A41-44BD-A0A4-3A43DA0F35BE}" sibTransId="{77B344E3-D852-406A-8B41-8299DB37BEA5}"/>
    <dgm:cxn modelId="{CE4E13C3-36E7-47DA-8C47-E4252E5B85EA}" srcId="{C0C47451-018A-4889-9E1D-B8F29D26AC61}" destId="{4179D60B-AA37-41CD-B97A-77F2696DD7E7}" srcOrd="3" destOrd="0" parTransId="{DFD910D7-1BF9-4BF2-9504-F297F5283CB3}" sibTransId="{6CE19FAD-0D37-4A01-8770-317B9F5C4D6F}"/>
    <dgm:cxn modelId="{3868E4DA-D6F8-42BE-BD9D-A1A41577A4D3}" srcId="{C0C47451-018A-4889-9E1D-B8F29D26AC61}" destId="{8D7CE178-982B-422E-88DC-18590F996E26}" srcOrd="1" destOrd="0" parTransId="{15FBA412-A7B8-48C6-B64F-18039B8A5660}" sibTransId="{946A4834-D699-499B-A7B5-D88D636E55AA}"/>
    <dgm:cxn modelId="{2E8D19E0-AD59-4ACF-BC16-0BD8ECEC8C6B}" type="presOf" srcId="{9D7D4CEF-658D-442E-A76D-D9620F6DD37B}" destId="{A3BAFDC8-634C-4FA4-8A1A-72F0BC4EB024}" srcOrd="0" destOrd="0" presId="urn:microsoft.com/office/officeart/2009/3/layout/StepUpProcess"/>
    <dgm:cxn modelId="{07A18FF2-C242-43FB-887C-9751CD5D5311}" type="presOf" srcId="{8D7CE178-982B-422E-88DC-18590F996E26}" destId="{9D2088CA-CB50-4BEC-BFE6-56E013577579}" srcOrd="0" destOrd="0" presId="urn:microsoft.com/office/officeart/2009/3/layout/StepUpProcess"/>
    <dgm:cxn modelId="{09B05EF7-E50E-4651-943D-3D7E7AB2814B}" type="presOf" srcId="{72E60D23-F581-4B5B-B08D-25A81F4F2EA5}" destId="{73F1D971-9136-4796-A384-55DF9B049443}" srcOrd="0" destOrd="0" presId="urn:microsoft.com/office/officeart/2009/3/layout/StepUpProcess"/>
    <dgm:cxn modelId="{C12C4415-65CE-49BA-A8C9-911121703EA4}" type="presParOf" srcId="{1150BD39-0D2F-4E57-B269-BC28CAB51C8F}" destId="{DC508494-3D05-4F9D-AC08-8FCA136088AD}" srcOrd="0" destOrd="0" presId="urn:microsoft.com/office/officeart/2009/3/layout/StepUpProcess"/>
    <dgm:cxn modelId="{8B73CDC9-B6E6-48FE-BFEF-B04A06575EC1}" type="presParOf" srcId="{DC508494-3D05-4F9D-AC08-8FCA136088AD}" destId="{950C205F-ED79-4136-9F74-3D8448EE69CE}" srcOrd="0" destOrd="0" presId="urn:microsoft.com/office/officeart/2009/3/layout/StepUpProcess"/>
    <dgm:cxn modelId="{9F54FC31-3F0A-464C-AFC1-F33BB991E32C}" type="presParOf" srcId="{DC508494-3D05-4F9D-AC08-8FCA136088AD}" destId="{73F1D971-9136-4796-A384-55DF9B049443}" srcOrd="1" destOrd="0" presId="urn:microsoft.com/office/officeart/2009/3/layout/StepUpProcess"/>
    <dgm:cxn modelId="{3C236EE0-DF26-4617-88AD-E1BFEC43DD56}" type="presParOf" srcId="{DC508494-3D05-4F9D-AC08-8FCA136088AD}" destId="{F865CEDB-B14D-492B-936B-34DE5B6A74FA}" srcOrd="2" destOrd="0" presId="urn:microsoft.com/office/officeart/2009/3/layout/StepUpProcess"/>
    <dgm:cxn modelId="{F1BECE83-551C-47F0-8E9F-6C9BC7EF6ABA}" type="presParOf" srcId="{1150BD39-0D2F-4E57-B269-BC28CAB51C8F}" destId="{AD863B1B-B5B1-428F-8F4B-9C4A03239804}" srcOrd="1" destOrd="0" presId="urn:microsoft.com/office/officeart/2009/3/layout/StepUpProcess"/>
    <dgm:cxn modelId="{B9C227A7-CA48-4CA4-8C33-BBDD6A317691}" type="presParOf" srcId="{AD863B1B-B5B1-428F-8F4B-9C4A03239804}" destId="{98055910-202F-46BD-A4CC-FB1CA44899DC}" srcOrd="0" destOrd="0" presId="urn:microsoft.com/office/officeart/2009/3/layout/StepUpProcess"/>
    <dgm:cxn modelId="{DEFAA370-2097-488E-8AF5-0D8C705F9A83}" type="presParOf" srcId="{1150BD39-0D2F-4E57-B269-BC28CAB51C8F}" destId="{143D7E70-8819-4F61-9547-72645C703B58}" srcOrd="2" destOrd="0" presId="urn:microsoft.com/office/officeart/2009/3/layout/StepUpProcess"/>
    <dgm:cxn modelId="{2470F66C-18ED-4561-9DF5-9BA554C5FEC8}" type="presParOf" srcId="{143D7E70-8819-4F61-9547-72645C703B58}" destId="{9FADF6A6-1A5C-4AA6-AF9E-1A697D5A457E}" srcOrd="0" destOrd="0" presId="urn:microsoft.com/office/officeart/2009/3/layout/StepUpProcess"/>
    <dgm:cxn modelId="{2B9DB927-52CC-46F4-B046-CD24C358D6FE}" type="presParOf" srcId="{143D7E70-8819-4F61-9547-72645C703B58}" destId="{9D2088CA-CB50-4BEC-BFE6-56E013577579}" srcOrd="1" destOrd="0" presId="urn:microsoft.com/office/officeart/2009/3/layout/StepUpProcess"/>
    <dgm:cxn modelId="{319FA08A-B925-4036-8DBF-5F588B1A5231}" type="presParOf" srcId="{143D7E70-8819-4F61-9547-72645C703B58}" destId="{43266E66-74BA-4983-9BE3-6FE3C92CAE5D}" srcOrd="2" destOrd="0" presId="urn:microsoft.com/office/officeart/2009/3/layout/StepUpProcess"/>
    <dgm:cxn modelId="{6DA4943D-3E11-4B99-90A2-407FC80E3053}" type="presParOf" srcId="{1150BD39-0D2F-4E57-B269-BC28CAB51C8F}" destId="{5864D774-A96E-4547-8907-FF736ACBEB32}" srcOrd="3" destOrd="0" presId="urn:microsoft.com/office/officeart/2009/3/layout/StepUpProcess"/>
    <dgm:cxn modelId="{A47CAA79-A21E-41BB-B820-23305A55ED61}" type="presParOf" srcId="{5864D774-A96E-4547-8907-FF736ACBEB32}" destId="{08B1F4C5-A2C5-44F1-AE71-DE57D2171A41}" srcOrd="0" destOrd="0" presId="urn:microsoft.com/office/officeart/2009/3/layout/StepUpProcess"/>
    <dgm:cxn modelId="{89429FC2-427F-423C-82A5-14A3443BDA59}" type="presParOf" srcId="{1150BD39-0D2F-4E57-B269-BC28CAB51C8F}" destId="{50825612-4150-44E8-88A4-2570F4CEC288}" srcOrd="4" destOrd="0" presId="urn:microsoft.com/office/officeart/2009/3/layout/StepUpProcess"/>
    <dgm:cxn modelId="{597433FF-A4F8-4447-98DB-599F505E5F3C}" type="presParOf" srcId="{50825612-4150-44E8-88A4-2570F4CEC288}" destId="{7B8B8177-88A8-4AF2-B10A-72235A45F5D2}" srcOrd="0" destOrd="0" presId="urn:microsoft.com/office/officeart/2009/3/layout/StepUpProcess"/>
    <dgm:cxn modelId="{DEB8479E-60D4-45BA-AC4A-441765A96B1A}" type="presParOf" srcId="{50825612-4150-44E8-88A4-2570F4CEC288}" destId="{A3BAFDC8-634C-4FA4-8A1A-72F0BC4EB024}" srcOrd="1" destOrd="0" presId="urn:microsoft.com/office/officeart/2009/3/layout/StepUpProcess"/>
    <dgm:cxn modelId="{57A8A49E-FCB9-44A8-8173-2C3B97391C54}" type="presParOf" srcId="{50825612-4150-44E8-88A4-2570F4CEC288}" destId="{D2DC1741-18A7-4E8F-8CE6-2E7896FD4019}" srcOrd="2" destOrd="0" presId="urn:microsoft.com/office/officeart/2009/3/layout/StepUpProcess"/>
    <dgm:cxn modelId="{87689CA3-2601-4DE2-A49A-7D278F300EC6}" type="presParOf" srcId="{1150BD39-0D2F-4E57-B269-BC28CAB51C8F}" destId="{EABB833E-F49F-45E1-ABEF-0EFE380A4521}" srcOrd="5" destOrd="0" presId="urn:microsoft.com/office/officeart/2009/3/layout/StepUpProcess"/>
    <dgm:cxn modelId="{87D8091F-2672-4BFB-A8F3-127F23C2E81D}" type="presParOf" srcId="{EABB833E-F49F-45E1-ABEF-0EFE380A4521}" destId="{72C21DD6-0C81-4D7D-A1AB-AC4E95706B9C}" srcOrd="0" destOrd="0" presId="urn:microsoft.com/office/officeart/2009/3/layout/StepUpProcess"/>
    <dgm:cxn modelId="{28BA497A-85E7-4AFA-92B0-4018C17823F8}" type="presParOf" srcId="{1150BD39-0D2F-4E57-B269-BC28CAB51C8F}" destId="{E7A61974-231D-410B-858B-E95535726530}" srcOrd="6" destOrd="0" presId="urn:microsoft.com/office/officeart/2009/3/layout/StepUpProcess"/>
    <dgm:cxn modelId="{0878095F-D20A-4C30-A1AB-6C7B1683BCCA}" type="presParOf" srcId="{E7A61974-231D-410B-858B-E95535726530}" destId="{6EE48875-FABE-4B42-9222-381348D45FE2}" srcOrd="0" destOrd="0" presId="urn:microsoft.com/office/officeart/2009/3/layout/StepUpProcess"/>
    <dgm:cxn modelId="{A5E5CFB1-77B6-4A68-85F6-C2FD03B85CC1}" type="presParOf" srcId="{E7A61974-231D-410B-858B-E95535726530}" destId="{49E576AF-8A97-45B2-B098-95EDC9DD7ABD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0C205F-ED79-4136-9F74-3D8448EE69CE}">
      <dsp:nvSpPr>
        <dsp:cNvPr id="0" name=""/>
        <dsp:cNvSpPr/>
      </dsp:nvSpPr>
      <dsp:spPr>
        <a:xfrm rot="5400000">
          <a:off x="406312" y="1797948"/>
          <a:ext cx="1202467" cy="2000879"/>
        </a:xfrm>
        <a:prstGeom prst="corner">
          <a:avLst>
            <a:gd name="adj1" fmla="val 16120"/>
            <a:gd name="adj2" fmla="val 16110"/>
          </a:avLst>
        </a:prstGeom>
        <a:solidFill>
          <a:srgbClr val="00C83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1D971-9136-4796-A384-55DF9B049443}">
      <dsp:nvSpPr>
        <dsp:cNvPr id="0" name=""/>
        <dsp:cNvSpPr/>
      </dsp:nvSpPr>
      <dsp:spPr>
        <a:xfrm>
          <a:off x="19334" y="2347934"/>
          <a:ext cx="2179156" cy="158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marL="0" lvl="0" indent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400" b="1" kern="1200" dirty="0">
              <a:latin typeface="Century Gothic" pitchFamily="34" charset="0"/>
            </a:rPr>
            <a:t>1</a:t>
          </a:r>
          <a:r>
            <a:rPr lang="es-MX" sz="5400" kern="1200" dirty="0">
              <a:latin typeface="Century Gothic" pitchFamily="34" charset="0"/>
            </a:rPr>
            <a:t> </a:t>
          </a:r>
          <a:r>
            <a:rPr lang="es-MX" sz="1600" kern="1200" dirty="0">
              <a:latin typeface="Century Gothic" pitchFamily="34" charset="0"/>
            </a:rPr>
            <a:t>Obligatorio</a:t>
          </a:r>
          <a:endParaRPr lang="es-MX" sz="1600" b="0" kern="1200" dirty="0">
            <a:latin typeface="Century Gothic" pitchFamily="34" charset="0"/>
          </a:endParaRPr>
        </a:p>
      </dsp:txBody>
      <dsp:txXfrm>
        <a:off x="19334" y="2347934"/>
        <a:ext cx="2179156" cy="1583419"/>
      </dsp:txXfrm>
    </dsp:sp>
    <dsp:sp modelId="{F865CEDB-B14D-492B-936B-34DE5B6A74FA}">
      <dsp:nvSpPr>
        <dsp:cNvPr id="0" name=""/>
        <dsp:cNvSpPr/>
      </dsp:nvSpPr>
      <dsp:spPr>
        <a:xfrm>
          <a:off x="1671284" y="1602795"/>
          <a:ext cx="340831" cy="340831"/>
        </a:xfrm>
        <a:prstGeom prst="triangle">
          <a:avLst>
            <a:gd name="adj" fmla="val 100000"/>
          </a:avLst>
        </a:prstGeom>
        <a:solidFill>
          <a:srgbClr val="00C83C">
            <a:alpha val="83333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ADF6A6-1A5C-4AA6-AF9E-1A697D5A457E}">
      <dsp:nvSpPr>
        <dsp:cNvPr id="0" name=""/>
        <dsp:cNvSpPr/>
      </dsp:nvSpPr>
      <dsp:spPr>
        <a:xfrm rot="5400000">
          <a:off x="2804200" y="1220767"/>
          <a:ext cx="1202467" cy="2000879"/>
        </a:xfrm>
        <a:prstGeom prst="corner">
          <a:avLst>
            <a:gd name="adj1" fmla="val 16120"/>
            <a:gd name="adj2" fmla="val 16110"/>
          </a:avLst>
        </a:prstGeom>
        <a:solidFill>
          <a:srgbClr val="00C83C">
            <a:alpha val="76667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2088CA-CB50-4BEC-BFE6-56E013577579}">
      <dsp:nvSpPr>
        <dsp:cNvPr id="0" name=""/>
        <dsp:cNvSpPr/>
      </dsp:nvSpPr>
      <dsp:spPr>
        <a:xfrm>
          <a:off x="2509753" y="1836476"/>
          <a:ext cx="2134646" cy="1547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t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500" kern="1200">
              <a:latin typeface="Century Gothic" pitchFamily="34" charset="0"/>
            </a:rPr>
            <a:t> </a:t>
          </a:r>
          <a:r>
            <a:rPr lang="es-MX" sz="4500" b="1" kern="1200">
              <a:latin typeface="Century Gothic" pitchFamily="34" charset="0"/>
            </a:rPr>
            <a:t>2  </a:t>
          </a:r>
          <a:r>
            <a:rPr lang="es-MX" sz="1600" b="0" kern="1200">
              <a:latin typeface="Century Gothic" pitchFamily="34" charset="0"/>
            </a:rPr>
            <a:t>Planes corporativos</a:t>
          </a:r>
          <a:endParaRPr lang="es-MX" sz="1600" b="0" kern="1200" dirty="0">
            <a:latin typeface="Century Gothic" pitchFamily="34" charset="0"/>
          </a:endParaRPr>
        </a:p>
      </dsp:txBody>
      <dsp:txXfrm>
        <a:off x="2509753" y="1836476"/>
        <a:ext cx="2134646" cy="1547666"/>
      </dsp:txXfrm>
    </dsp:sp>
    <dsp:sp modelId="{43266E66-74BA-4983-9BE3-6FE3C92CAE5D}">
      <dsp:nvSpPr>
        <dsp:cNvPr id="0" name=""/>
        <dsp:cNvSpPr/>
      </dsp:nvSpPr>
      <dsp:spPr>
        <a:xfrm>
          <a:off x="4069052" y="1073460"/>
          <a:ext cx="340831" cy="340831"/>
        </a:xfrm>
        <a:prstGeom prst="triangle">
          <a:avLst>
            <a:gd name="adj" fmla="val 100000"/>
          </a:avLst>
        </a:prstGeom>
        <a:solidFill>
          <a:srgbClr val="00C83C">
            <a:alpha val="7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B8177-88A8-4AF2-B10A-72235A45F5D2}">
      <dsp:nvSpPr>
        <dsp:cNvPr id="0" name=""/>
        <dsp:cNvSpPr/>
      </dsp:nvSpPr>
      <dsp:spPr>
        <a:xfrm rot="5400000">
          <a:off x="5361885" y="673556"/>
          <a:ext cx="1202467" cy="2000879"/>
        </a:xfrm>
        <a:prstGeom prst="corner">
          <a:avLst>
            <a:gd name="adj1" fmla="val 16120"/>
            <a:gd name="adj2" fmla="val 16110"/>
          </a:avLst>
        </a:prstGeom>
        <a:solidFill>
          <a:srgbClr val="00C83C">
            <a:alpha val="63333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BAFDC8-634C-4FA4-8A1A-72F0BC4EB024}">
      <dsp:nvSpPr>
        <dsp:cNvPr id="0" name=""/>
        <dsp:cNvSpPr/>
      </dsp:nvSpPr>
      <dsp:spPr>
        <a:xfrm>
          <a:off x="5124195" y="1271388"/>
          <a:ext cx="2523204" cy="158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t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500" b="1" kern="1200">
              <a:latin typeface="Century Gothic" pitchFamily="34" charset="0"/>
            </a:rPr>
            <a:t>3 </a:t>
          </a:r>
          <a:r>
            <a:rPr lang="es-MX" sz="1600" b="0" kern="1200">
              <a:latin typeface="Century Gothic" pitchFamily="34" charset="0"/>
            </a:rPr>
            <a:t>Planes individuales</a:t>
          </a:r>
          <a:endParaRPr lang="es-MX" sz="1600" kern="1200" dirty="0">
            <a:latin typeface="Century Gothic" pitchFamily="34" charset="0"/>
          </a:endParaRPr>
        </a:p>
      </dsp:txBody>
      <dsp:txXfrm>
        <a:off x="5124195" y="1271388"/>
        <a:ext cx="2523204" cy="1583419"/>
      </dsp:txXfrm>
    </dsp:sp>
    <dsp:sp modelId="{D2DC1741-18A7-4E8F-8CE6-2E7896FD4019}">
      <dsp:nvSpPr>
        <dsp:cNvPr id="0" name=""/>
        <dsp:cNvSpPr/>
      </dsp:nvSpPr>
      <dsp:spPr>
        <a:xfrm>
          <a:off x="6626737" y="526249"/>
          <a:ext cx="340831" cy="340831"/>
        </a:xfrm>
        <a:prstGeom prst="triangle">
          <a:avLst>
            <a:gd name="adj" fmla="val 100000"/>
          </a:avLst>
        </a:prstGeom>
        <a:solidFill>
          <a:srgbClr val="00C83C">
            <a:alpha val="56667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E48875-FABE-4B42-9222-381348D45FE2}">
      <dsp:nvSpPr>
        <dsp:cNvPr id="0" name=""/>
        <dsp:cNvSpPr/>
      </dsp:nvSpPr>
      <dsp:spPr>
        <a:xfrm rot="5400000">
          <a:off x="7599737" y="126345"/>
          <a:ext cx="1202467" cy="2000879"/>
        </a:xfrm>
        <a:prstGeom prst="corner">
          <a:avLst>
            <a:gd name="adj1" fmla="val 16120"/>
            <a:gd name="adj2" fmla="val 16110"/>
          </a:avLst>
        </a:prstGeom>
        <a:solidFill>
          <a:srgbClr val="00C83C">
            <a:alpha val="5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E576AF-8A97-45B2-B098-95EDC9DD7ABD}">
      <dsp:nvSpPr>
        <dsp:cNvPr id="0" name=""/>
        <dsp:cNvSpPr/>
      </dsp:nvSpPr>
      <dsp:spPr>
        <a:xfrm>
          <a:off x="7346929" y="745141"/>
          <a:ext cx="1925031" cy="158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t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500" b="1" kern="1200">
              <a:latin typeface="Century Gothic" panose="020B0502020202020204" pitchFamily="34" charset="0"/>
            </a:rPr>
            <a:t>4</a:t>
          </a:r>
          <a:r>
            <a:rPr lang="es-MX" sz="2900" kern="1200">
              <a:latin typeface="Century Gothic" panose="020B0502020202020204" pitchFamily="34" charset="0"/>
            </a:rPr>
            <a:t> </a:t>
          </a:r>
          <a:r>
            <a:rPr lang="es-MX" sz="1600" kern="1200">
              <a:latin typeface="Century Gothic" panose="020B0502020202020204" pitchFamily="34" charset="0"/>
            </a:rPr>
            <a:t>Seguir trabajando</a:t>
          </a:r>
          <a:endParaRPr lang="es-MX" sz="1600" kern="1200" dirty="0">
            <a:latin typeface="Century Gothic" panose="020B0502020202020204" pitchFamily="34" charset="0"/>
          </a:endParaRPr>
        </a:p>
      </dsp:txBody>
      <dsp:txXfrm>
        <a:off x="7346929" y="745141"/>
        <a:ext cx="1925031" cy="1583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514D0-451C-4E2A-A099-C2EE509BE01C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F3CC5-5EF2-42BE-BD46-FA3F55F57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64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91BFE-B47B-7D42-9FB3-8B0ACB5A59DA}" type="datetimeFigureOut">
              <a:rPr lang="es-MX" smtClean="0"/>
              <a:t>30/01/2023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3FC12-C329-0F4A-92AB-FFA32E9585EC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8446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8774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28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19993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2335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4050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6058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12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26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1553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8930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8790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6726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15673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8560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5957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84270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3FC12-C329-0F4A-92AB-FFA32E9585EC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9455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1240" y="3602038"/>
            <a:ext cx="4556760" cy="893762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3F3F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111875" y="4696338"/>
            <a:ext cx="4662488" cy="161302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3F3F3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89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9108" y="4501663"/>
            <a:ext cx="5304692" cy="16753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49108" y="3587874"/>
            <a:ext cx="5305425" cy="597265"/>
          </a:xfrm>
        </p:spPr>
        <p:txBody>
          <a:bodyPr>
            <a:normAutofit/>
          </a:bodyPr>
          <a:lstStyle>
            <a:lvl1pPr>
              <a:defRPr sz="3000">
                <a:solidFill>
                  <a:srgbClr val="3F3F3F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710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8384" y="892664"/>
            <a:ext cx="482990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418384" y="2708765"/>
            <a:ext cx="650632" cy="755405"/>
          </a:xfrm>
        </p:spPr>
        <p:txBody>
          <a:bodyPr>
            <a:noAutofit/>
          </a:bodyPr>
          <a:lstStyle>
            <a:lvl1pPr>
              <a:defRPr sz="10000"/>
            </a:lvl1pPr>
          </a:lstStyle>
          <a:p>
            <a:pPr lvl="0"/>
            <a:r>
              <a:rPr lang="es-MX" dirty="0"/>
              <a:t>”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19117" y="3640627"/>
            <a:ext cx="4829175" cy="161717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419117" y="5415452"/>
            <a:ext cx="2085975" cy="757237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MX" dirty="0"/>
              <a:t>- Autor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4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124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4008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956" y="2106004"/>
            <a:ext cx="4683369" cy="1129566"/>
          </a:xfrm>
        </p:spPr>
        <p:txBody>
          <a:bodyPr/>
          <a:lstStyle>
            <a:lvl1pPr>
              <a:defRPr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38200" y="3481754"/>
            <a:ext cx="4683125" cy="14775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385050" y="2584937"/>
            <a:ext cx="4238625" cy="650633"/>
          </a:xfrm>
        </p:spPr>
        <p:txBody>
          <a:bodyPr>
            <a:normAutofit/>
          </a:bodyPr>
          <a:lstStyle>
            <a:lvl1pPr>
              <a:defRPr sz="1600">
                <a:solidFill>
                  <a:srgbClr val="3F3F3F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7385051" y="4149725"/>
            <a:ext cx="4203700" cy="685800"/>
          </a:xfr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7934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71932"/>
            <a:ext cx="9144000" cy="2500068"/>
          </a:xfrm>
        </p:spPr>
        <p:txBody>
          <a:bodyPr anchor="b">
            <a:normAutofit/>
          </a:bodyPr>
          <a:lstStyle>
            <a:lvl1pPr algn="ctr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03D021-5DA9-49B3-8C3D-A7B893A682F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6C3CB2-B5E9-4E8A-98B1-3450048068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77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26014" y="1301261"/>
            <a:ext cx="4741985" cy="1565031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26014" y="3147646"/>
            <a:ext cx="4741985" cy="1811216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9111020C-2B17-534B-803E-F712AF261276}"/>
              </a:ext>
            </a:extLst>
          </p:cNvPr>
          <p:cNvSpPr txBox="1"/>
          <p:nvPr userDrawn="1"/>
        </p:nvSpPr>
        <p:spPr>
          <a:xfrm>
            <a:off x="5926014" y="6124036"/>
            <a:ext cx="5081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800" dirty="0">
                <a:solidFill>
                  <a:srgbClr val="FFFFFF">
                    <a:lumMod val="50000"/>
                  </a:srgbClr>
                </a:solidFill>
              </a:rPr>
              <a:t>“Este documento está dirigido únicamente  a la fuerza de distribución  de Old Mutual Pensiones y Cesantías S.A.,</a:t>
            </a:r>
          </a:p>
          <a:p>
            <a:pPr algn="just"/>
            <a:r>
              <a:rPr lang="es-CO" sz="800" dirty="0">
                <a:solidFill>
                  <a:srgbClr val="FFFFFF">
                    <a:lumMod val="50000"/>
                  </a:srgbClr>
                </a:solidFill>
              </a:rPr>
              <a:t>y no podrá ser reenviado  o entregado a ninguna persona diferente de su destinataria. Todo uso diferente no</a:t>
            </a:r>
          </a:p>
          <a:p>
            <a:pPr algn="just"/>
            <a:r>
              <a:rPr lang="es-CO" sz="800" dirty="0">
                <a:solidFill>
                  <a:srgbClr val="FFFFFF">
                    <a:lumMod val="50000"/>
                  </a:srgbClr>
                </a:solidFill>
              </a:rPr>
              <a:t>se encuentra autorizado por Old Mutual Pensiones y Cesantías S.A.”</a:t>
            </a:r>
          </a:p>
        </p:txBody>
      </p:sp>
    </p:spTree>
    <p:extLst>
      <p:ext uri="{BB962C8B-B14F-4D97-AF65-F5344CB8AC3E}">
        <p14:creationId xmlns:p14="http://schemas.microsoft.com/office/powerpoint/2010/main" val="1475409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300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16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7320"/>
            <a:ext cx="9144000" cy="1086168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rgbClr val="3F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58440"/>
            <a:ext cx="9144000" cy="150876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3F3F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4309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26134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0" y="1955163"/>
            <a:ext cx="4876800" cy="86772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0" y="3368040"/>
            <a:ext cx="4876800" cy="21640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Font typeface="+mj-lt"/>
              <a:buAutoNum type="arabicPeriod"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s-MX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89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943872" y="1752153"/>
            <a:ext cx="6672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3733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Oficina corporativa</a:t>
            </a:r>
            <a:b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Bosque de Ciruelos 162, Bosques de las Lomas, C.P. 11700, Ciudad de México </a:t>
            </a:r>
            <a:b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T. 01 (55) 5093 0220 </a:t>
            </a:r>
            <a:b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01 800 0217 569</a:t>
            </a:r>
            <a:br>
              <a:rPr lang="es-MX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MX" sz="2400" u="non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www.oldmutual.com.mx</a:t>
            </a:r>
            <a:r>
              <a:rPr lang="es-MX" sz="2667" u="non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pic>
        <p:nvPicPr>
          <p:cNvPr id="6" name="Content Placeholder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7239000" y="495300"/>
            <a:ext cx="3848100" cy="2381250"/>
          </a:xfrm>
          <a:prstGeom prst="rect">
            <a:avLst/>
          </a:prstGeom>
          <a:solidFill>
            <a:srgbClr val="DDD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 seguimiento a tu meta desde la palma de tu mano </a:t>
            </a:r>
          </a:p>
          <a:p>
            <a:pPr algn="ctr"/>
            <a:endParaRPr lang="es-MX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MX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Descarga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7867650" y="2762250"/>
            <a:ext cx="2705100" cy="438150"/>
          </a:xfrm>
          <a:prstGeom prst="rect">
            <a:avLst/>
          </a:prstGeom>
          <a:solidFill>
            <a:srgbClr val="00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Skandia Net MX APP</a:t>
            </a:r>
          </a:p>
        </p:txBody>
      </p:sp>
    </p:spTree>
    <p:extLst>
      <p:ext uri="{BB962C8B-B14F-4D97-AF65-F5344CB8AC3E}">
        <p14:creationId xmlns:p14="http://schemas.microsoft.com/office/powerpoint/2010/main" val="319005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4750-21FA-44E8-9681-42B6D27DDD05}" type="datetimeFigureOut">
              <a:rPr lang="es-MX" smtClean="0"/>
              <a:t>30/01/2023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1D6A-B921-4A0F-858F-DA283693618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712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856" y="3219450"/>
            <a:ext cx="5105400" cy="1257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8400" y="4819650"/>
            <a:ext cx="5105400" cy="1357312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503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7075" y="810649"/>
            <a:ext cx="4003589" cy="129527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69211" y="2748451"/>
            <a:ext cx="4221892" cy="76650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</a:t>
            </a:r>
            <a:r>
              <a:rPr lang="en-US" dirty="0" err="1"/>
              <a:t>Mster</a:t>
            </a:r>
            <a:r>
              <a:rPr lang="en-US" dirty="0"/>
              <a:t>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07075" y="2748452"/>
            <a:ext cx="702877" cy="766504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C83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s-MX" dirty="0"/>
              <a:t>1.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807075" y="3811003"/>
            <a:ext cx="702877" cy="692494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C83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s-MX" dirty="0"/>
              <a:t>2.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6969211" y="3811003"/>
            <a:ext cx="4222664" cy="692494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807075" y="4799545"/>
            <a:ext cx="702877" cy="74192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C83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s-MX" dirty="0"/>
              <a:t>3.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969125" y="4800016"/>
            <a:ext cx="4222750" cy="7414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698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430" y="826594"/>
            <a:ext cx="544536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981093" y="2655517"/>
            <a:ext cx="4372708" cy="70314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981825" y="3957267"/>
            <a:ext cx="4371975" cy="61436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6981825" y="5187580"/>
            <a:ext cx="4371975" cy="685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655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emf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emf"/><Relationship Id="rId4" Type="http://schemas.openxmlformats.org/officeDocument/2006/relationships/image" Target="../media/image11.emf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emf"/><Relationship Id="rId4" Type="http://schemas.openxmlformats.org/officeDocument/2006/relationships/image" Target="../media/image16.emf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emf"/></Relationships>
</file>

<file path=ppt/slideMasters/_rels/slideMaster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emf"/><Relationship Id="rId18" Type="http://schemas.openxmlformats.org/officeDocument/2006/relationships/image" Target="../media/image30.emf"/><Relationship Id="rId26" Type="http://schemas.openxmlformats.org/officeDocument/2006/relationships/image" Target="../media/image38.emf"/><Relationship Id="rId39" Type="http://schemas.openxmlformats.org/officeDocument/2006/relationships/image" Target="../media/image51.emf"/><Relationship Id="rId3" Type="http://schemas.openxmlformats.org/officeDocument/2006/relationships/image" Target="../media/image18.emf"/><Relationship Id="rId21" Type="http://schemas.openxmlformats.org/officeDocument/2006/relationships/image" Target="../media/image33.emf"/><Relationship Id="rId34" Type="http://schemas.openxmlformats.org/officeDocument/2006/relationships/image" Target="../media/image46.emf"/><Relationship Id="rId42" Type="http://schemas.openxmlformats.org/officeDocument/2006/relationships/image" Target="../media/image54.emf"/><Relationship Id="rId47" Type="http://schemas.openxmlformats.org/officeDocument/2006/relationships/image" Target="../media/image59.emf"/><Relationship Id="rId50" Type="http://schemas.openxmlformats.org/officeDocument/2006/relationships/image" Target="../media/image62.emf"/><Relationship Id="rId7" Type="http://schemas.openxmlformats.org/officeDocument/2006/relationships/image" Target="../media/image21.emf"/><Relationship Id="rId12" Type="http://schemas.openxmlformats.org/officeDocument/2006/relationships/image" Target="../media/image25.emf"/><Relationship Id="rId17" Type="http://schemas.openxmlformats.org/officeDocument/2006/relationships/image" Target="../media/image29.emf"/><Relationship Id="rId25" Type="http://schemas.openxmlformats.org/officeDocument/2006/relationships/image" Target="../media/image37.emf"/><Relationship Id="rId33" Type="http://schemas.openxmlformats.org/officeDocument/2006/relationships/image" Target="../media/image45.emf"/><Relationship Id="rId38" Type="http://schemas.openxmlformats.org/officeDocument/2006/relationships/image" Target="../media/image50.emf"/><Relationship Id="rId46" Type="http://schemas.openxmlformats.org/officeDocument/2006/relationships/image" Target="../media/image58.emf"/><Relationship Id="rId2" Type="http://schemas.openxmlformats.org/officeDocument/2006/relationships/theme" Target="../theme/theme13.xml"/><Relationship Id="rId16" Type="http://schemas.openxmlformats.org/officeDocument/2006/relationships/image" Target="../media/image28.emf"/><Relationship Id="rId20" Type="http://schemas.openxmlformats.org/officeDocument/2006/relationships/image" Target="../media/image32.emf"/><Relationship Id="rId29" Type="http://schemas.openxmlformats.org/officeDocument/2006/relationships/image" Target="../media/image41.emf"/><Relationship Id="rId41" Type="http://schemas.openxmlformats.org/officeDocument/2006/relationships/image" Target="../media/image53.e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emf"/><Relationship Id="rId11" Type="http://schemas.openxmlformats.org/officeDocument/2006/relationships/image" Target="../media/image24.emf"/><Relationship Id="rId24" Type="http://schemas.openxmlformats.org/officeDocument/2006/relationships/image" Target="../media/image36.emf"/><Relationship Id="rId32" Type="http://schemas.openxmlformats.org/officeDocument/2006/relationships/image" Target="../media/image44.emf"/><Relationship Id="rId37" Type="http://schemas.openxmlformats.org/officeDocument/2006/relationships/image" Target="../media/image49.emf"/><Relationship Id="rId40" Type="http://schemas.openxmlformats.org/officeDocument/2006/relationships/image" Target="../media/image52.emf"/><Relationship Id="rId45" Type="http://schemas.openxmlformats.org/officeDocument/2006/relationships/image" Target="../media/image57.emf"/><Relationship Id="rId5" Type="http://schemas.openxmlformats.org/officeDocument/2006/relationships/image" Target="../media/image9.emf"/><Relationship Id="rId15" Type="http://schemas.openxmlformats.org/officeDocument/2006/relationships/image" Target="../media/image11.emf"/><Relationship Id="rId23" Type="http://schemas.openxmlformats.org/officeDocument/2006/relationships/image" Target="../media/image35.emf"/><Relationship Id="rId28" Type="http://schemas.openxmlformats.org/officeDocument/2006/relationships/image" Target="../media/image40.emf"/><Relationship Id="rId36" Type="http://schemas.openxmlformats.org/officeDocument/2006/relationships/image" Target="../media/image48.emf"/><Relationship Id="rId49" Type="http://schemas.openxmlformats.org/officeDocument/2006/relationships/image" Target="../media/image61.emf"/><Relationship Id="rId10" Type="http://schemas.openxmlformats.org/officeDocument/2006/relationships/image" Target="../media/image23.emf"/><Relationship Id="rId19" Type="http://schemas.openxmlformats.org/officeDocument/2006/relationships/image" Target="../media/image31.emf"/><Relationship Id="rId31" Type="http://schemas.openxmlformats.org/officeDocument/2006/relationships/image" Target="../media/image43.emf"/><Relationship Id="rId44" Type="http://schemas.openxmlformats.org/officeDocument/2006/relationships/image" Target="../media/image56.emf"/><Relationship Id="rId52" Type="http://schemas.openxmlformats.org/officeDocument/2006/relationships/image" Target="../media/image64.emf"/><Relationship Id="rId4" Type="http://schemas.openxmlformats.org/officeDocument/2006/relationships/image" Target="../media/image19.emf"/><Relationship Id="rId9" Type="http://schemas.openxmlformats.org/officeDocument/2006/relationships/image" Target="../media/image22.emf"/><Relationship Id="rId14" Type="http://schemas.openxmlformats.org/officeDocument/2006/relationships/image" Target="../media/image27.emf"/><Relationship Id="rId22" Type="http://schemas.openxmlformats.org/officeDocument/2006/relationships/image" Target="../media/image34.emf"/><Relationship Id="rId27" Type="http://schemas.openxmlformats.org/officeDocument/2006/relationships/image" Target="../media/image39.emf"/><Relationship Id="rId30" Type="http://schemas.openxmlformats.org/officeDocument/2006/relationships/image" Target="../media/image42.emf"/><Relationship Id="rId35" Type="http://schemas.openxmlformats.org/officeDocument/2006/relationships/image" Target="../media/image47.emf"/><Relationship Id="rId43" Type="http://schemas.openxmlformats.org/officeDocument/2006/relationships/image" Target="../media/image55.emf"/><Relationship Id="rId48" Type="http://schemas.openxmlformats.org/officeDocument/2006/relationships/image" Target="../media/image60.emf"/><Relationship Id="rId8" Type="http://schemas.openxmlformats.org/officeDocument/2006/relationships/image" Target="../media/image10.emf"/><Relationship Id="rId51" Type="http://schemas.openxmlformats.org/officeDocument/2006/relationships/image" Target="../media/image63.e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3" Type="http://schemas.openxmlformats.org/officeDocument/2006/relationships/image" Target="../media/image65.emf"/><Relationship Id="rId7" Type="http://schemas.openxmlformats.org/officeDocument/2006/relationships/image" Target="../media/image68.emf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7.emf"/><Relationship Id="rId11" Type="http://schemas.openxmlformats.org/officeDocument/2006/relationships/image" Target="../media/image1.emf"/><Relationship Id="rId5" Type="http://schemas.openxmlformats.org/officeDocument/2006/relationships/image" Target="../media/image66.emf"/><Relationship Id="rId10" Type="http://schemas.openxmlformats.org/officeDocument/2006/relationships/image" Target="../media/image70.emf"/><Relationship Id="rId4" Type="http://schemas.openxmlformats.org/officeDocument/2006/relationships/image" Target="../media/image6.emf"/><Relationship Id="rId9" Type="http://schemas.openxmlformats.org/officeDocument/2006/relationships/image" Target="../media/image17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4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em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2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jp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0" y="2359742"/>
            <a:ext cx="3867764" cy="10417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3996813"/>
            <a:ext cx="4068097" cy="225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9" name="Imagen 6">
            <a:extLst>
              <a:ext uri="{FF2B5EF4-FFF2-40B4-BE49-F238E27FC236}">
                <a16:creationId xmlns:a16="http://schemas.microsoft.com/office/drawing/2014/main" id="{DD2EA554-5273-B347-B2A5-A3B55A5713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96000" y="1284553"/>
            <a:ext cx="520700" cy="520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3" r="11024" b="8809"/>
          <a:stretch/>
        </p:blipFill>
        <p:spPr>
          <a:xfrm>
            <a:off x="0" y="0"/>
            <a:ext cx="5269230" cy="62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3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08630" y="2594346"/>
            <a:ext cx="3845170" cy="1116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8" name="Imagen 14">
            <a:extLst>
              <a:ext uri="{FF2B5EF4-FFF2-40B4-BE49-F238E27FC236}">
                <a16:creationId xmlns:a16="http://schemas.microsoft.com/office/drawing/2014/main" id="{C585C487-5FF4-2F47-856F-299347878C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408413" y="4105647"/>
            <a:ext cx="720000" cy="720000"/>
          </a:xfrm>
          <a:prstGeom prst="rect">
            <a:avLst/>
          </a:prstGeom>
        </p:spPr>
      </p:pic>
      <p:pic>
        <p:nvPicPr>
          <p:cNvPr id="9" name="Imagen 13">
            <a:extLst>
              <a:ext uri="{FF2B5EF4-FFF2-40B4-BE49-F238E27FC236}">
                <a16:creationId xmlns:a16="http://schemas.microsoft.com/office/drawing/2014/main" id="{4AEA5482-7C83-5B41-9026-FF00A64C3C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87237" y="2594347"/>
            <a:ext cx="762352" cy="720000"/>
          </a:xfrm>
          <a:prstGeom prst="rect">
            <a:avLst/>
          </a:prstGeom>
        </p:spPr>
      </p:pic>
      <p:cxnSp>
        <p:nvCxnSpPr>
          <p:cNvPr id="10" name="Conector recto 17">
            <a:extLst>
              <a:ext uri="{FF2B5EF4-FFF2-40B4-BE49-F238E27FC236}">
                <a16:creationId xmlns:a16="http://schemas.microsoft.com/office/drawing/2014/main" id="{7559BD67-C0FC-384D-AC80-E2CD3B9FABFB}"/>
              </a:ext>
            </a:extLst>
          </p:cNvPr>
          <p:cNvCxnSpPr>
            <a:cxnSpLocks/>
          </p:cNvCxnSpPr>
          <p:nvPr userDrawn="1"/>
        </p:nvCxnSpPr>
        <p:spPr>
          <a:xfrm>
            <a:off x="6000260" y="2611931"/>
            <a:ext cx="0" cy="24375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580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9">
            <a:extLst>
              <a:ext uri="{FF2B5EF4-FFF2-40B4-BE49-F238E27FC236}">
                <a16:creationId xmlns:a16="http://schemas.microsoft.com/office/drawing/2014/main" id="{6EA2F839-7878-864D-8E97-BAD047A1BA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896423"/>
            <a:ext cx="10274300" cy="38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Imagen 1">
            <a:extLst>
              <a:ext uri="{FF2B5EF4-FFF2-40B4-BE49-F238E27FC236}">
                <a16:creationId xmlns:a16="http://schemas.microsoft.com/office/drawing/2014/main" id="{178D204F-7B99-5C4D-85AC-501FDE5BA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93900" y="5287549"/>
            <a:ext cx="10198100" cy="228600"/>
          </a:xfrm>
          <a:prstGeom prst="rect">
            <a:avLst/>
          </a:prstGeom>
        </p:spPr>
      </p:pic>
      <p:pic>
        <p:nvPicPr>
          <p:cNvPr id="9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9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0C83C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9">
            <a:extLst>
              <a:ext uri="{FF2B5EF4-FFF2-40B4-BE49-F238E27FC236}">
                <a16:creationId xmlns:a16="http://schemas.microsoft.com/office/drawing/2014/main" id="{9B48DC16-206F-B347-BAB7-8ADE11F339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9277" y="1744452"/>
            <a:ext cx="3650124" cy="331829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7368" y="1825625"/>
            <a:ext cx="51464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4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31">
            <a:extLst>
              <a:ext uri="{FF2B5EF4-FFF2-40B4-BE49-F238E27FC236}">
                <a16:creationId xmlns:a16="http://schemas.microsoft.com/office/drawing/2014/main" id="{406BC237-B750-254D-AB81-7F6DC5AD4F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300248"/>
            <a:ext cx="12192000" cy="3557752"/>
          </a:xfrm>
          <a:prstGeom prst="rect">
            <a:avLst/>
          </a:prstGeom>
        </p:spPr>
      </p:pic>
      <p:pic>
        <p:nvPicPr>
          <p:cNvPr id="8" name="Imagen 4">
            <a:extLst>
              <a:ext uri="{FF2B5EF4-FFF2-40B4-BE49-F238E27FC236}">
                <a16:creationId xmlns:a16="http://schemas.microsoft.com/office/drawing/2014/main" id="{F452B013-35E2-2942-B435-70420B4AB8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21322" y="1071817"/>
            <a:ext cx="344310" cy="267797"/>
          </a:xfrm>
          <a:prstGeom prst="rect">
            <a:avLst/>
          </a:prstGeom>
        </p:spPr>
      </p:pic>
      <p:pic>
        <p:nvPicPr>
          <p:cNvPr id="9" name="Imagen 6">
            <a:extLst>
              <a:ext uri="{FF2B5EF4-FFF2-40B4-BE49-F238E27FC236}">
                <a16:creationId xmlns:a16="http://schemas.microsoft.com/office/drawing/2014/main" id="{22C49DB6-C362-AD41-8025-B59709296F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34686" y="1078167"/>
            <a:ext cx="229541" cy="248669"/>
          </a:xfrm>
          <a:prstGeom prst="rect">
            <a:avLst/>
          </a:prstGeom>
        </p:spPr>
      </p:pic>
      <p:pic>
        <p:nvPicPr>
          <p:cNvPr id="10" name="Imagen 7">
            <a:extLst>
              <a:ext uri="{FF2B5EF4-FFF2-40B4-BE49-F238E27FC236}">
                <a16:creationId xmlns:a16="http://schemas.microsoft.com/office/drawing/2014/main" id="{2A1045F8-5C89-E24D-886B-0C350661AF0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2361" y="1033718"/>
            <a:ext cx="267797" cy="325182"/>
          </a:xfrm>
          <a:prstGeom prst="rect">
            <a:avLst/>
          </a:prstGeom>
        </p:spPr>
      </p:pic>
      <p:pic>
        <p:nvPicPr>
          <p:cNvPr id="11" name="Imagen 8">
            <a:extLst>
              <a:ext uri="{FF2B5EF4-FFF2-40B4-BE49-F238E27FC236}">
                <a16:creationId xmlns:a16="http://schemas.microsoft.com/office/drawing/2014/main" id="{3C705926-6AFE-2445-83C3-44A56B227E7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55436" y="1065467"/>
            <a:ext cx="382567" cy="286925"/>
          </a:xfrm>
          <a:prstGeom prst="rect">
            <a:avLst/>
          </a:prstGeom>
        </p:spPr>
      </p:pic>
      <p:pic>
        <p:nvPicPr>
          <p:cNvPr id="12" name="Imagen 9">
            <a:extLst>
              <a:ext uri="{FF2B5EF4-FFF2-40B4-BE49-F238E27FC236}">
                <a16:creationId xmlns:a16="http://schemas.microsoft.com/office/drawing/2014/main" id="{1F30EE7D-68A0-1146-B49E-0C2BE3CCF31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004712" y="1065468"/>
            <a:ext cx="344310" cy="325182"/>
          </a:xfrm>
          <a:prstGeom prst="rect">
            <a:avLst/>
          </a:prstGeom>
        </p:spPr>
      </p:pic>
      <p:pic>
        <p:nvPicPr>
          <p:cNvPr id="13" name="Imagen 10">
            <a:extLst>
              <a:ext uri="{FF2B5EF4-FFF2-40B4-BE49-F238E27FC236}">
                <a16:creationId xmlns:a16="http://schemas.microsoft.com/office/drawing/2014/main" id="{7C5A0C4D-4AB8-0B4F-B44B-BA3EA56BAFC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528587" y="1071817"/>
            <a:ext cx="344310" cy="267797"/>
          </a:xfrm>
          <a:prstGeom prst="rect">
            <a:avLst/>
          </a:prstGeom>
        </p:spPr>
      </p:pic>
      <p:pic>
        <p:nvPicPr>
          <p:cNvPr id="14" name="Imagen 11">
            <a:extLst>
              <a:ext uri="{FF2B5EF4-FFF2-40B4-BE49-F238E27FC236}">
                <a16:creationId xmlns:a16="http://schemas.microsoft.com/office/drawing/2014/main" id="{B8263D9A-6F59-7146-B112-8E026F55B25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052462" y="1084517"/>
            <a:ext cx="344310" cy="267797"/>
          </a:xfrm>
          <a:prstGeom prst="rect">
            <a:avLst/>
          </a:prstGeom>
        </p:spPr>
      </p:pic>
      <p:pic>
        <p:nvPicPr>
          <p:cNvPr id="15" name="Imagen 12">
            <a:extLst>
              <a:ext uri="{FF2B5EF4-FFF2-40B4-BE49-F238E27FC236}">
                <a16:creationId xmlns:a16="http://schemas.microsoft.com/office/drawing/2014/main" id="{A716FD68-4806-0E48-B73E-051F959F8DB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576336" y="1084517"/>
            <a:ext cx="344311" cy="344311"/>
          </a:xfrm>
          <a:prstGeom prst="rect">
            <a:avLst/>
          </a:prstGeom>
        </p:spPr>
      </p:pic>
      <p:pic>
        <p:nvPicPr>
          <p:cNvPr id="16" name="Imagen 13">
            <a:extLst>
              <a:ext uri="{FF2B5EF4-FFF2-40B4-BE49-F238E27FC236}">
                <a16:creationId xmlns:a16="http://schemas.microsoft.com/office/drawing/2014/main" id="{5AED9C28-351F-BF46-A1BE-0811A38C5B6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021321" y="1514620"/>
            <a:ext cx="344311" cy="344311"/>
          </a:xfrm>
          <a:prstGeom prst="rect">
            <a:avLst/>
          </a:prstGeom>
        </p:spPr>
      </p:pic>
      <p:pic>
        <p:nvPicPr>
          <p:cNvPr id="17" name="Imagen 14">
            <a:extLst>
              <a:ext uri="{FF2B5EF4-FFF2-40B4-BE49-F238E27FC236}">
                <a16:creationId xmlns:a16="http://schemas.microsoft.com/office/drawing/2014/main" id="{E1736912-62F9-3C41-AEE6-DE45648DD22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534687" y="1514620"/>
            <a:ext cx="306054" cy="344311"/>
          </a:xfrm>
          <a:prstGeom prst="rect">
            <a:avLst/>
          </a:prstGeom>
        </p:spPr>
      </p:pic>
      <p:pic>
        <p:nvPicPr>
          <p:cNvPr id="18" name="Imagen 15">
            <a:extLst>
              <a:ext uri="{FF2B5EF4-FFF2-40B4-BE49-F238E27FC236}">
                <a16:creationId xmlns:a16="http://schemas.microsoft.com/office/drawing/2014/main" id="{D587C6DE-3456-8246-AD9D-DAB25BF2C80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982361" y="1527321"/>
            <a:ext cx="267797" cy="325182"/>
          </a:xfrm>
          <a:prstGeom prst="rect">
            <a:avLst/>
          </a:prstGeom>
        </p:spPr>
      </p:pic>
      <p:pic>
        <p:nvPicPr>
          <p:cNvPr id="19" name="Imagen 16">
            <a:extLst>
              <a:ext uri="{FF2B5EF4-FFF2-40B4-BE49-F238E27FC236}">
                <a16:creationId xmlns:a16="http://schemas.microsoft.com/office/drawing/2014/main" id="{97EAA97A-274C-8440-A32E-CD673C6E225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476238" y="1514620"/>
            <a:ext cx="344311" cy="344311"/>
          </a:xfrm>
          <a:prstGeom prst="rect">
            <a:avLst/>
          </a:prstGeom>
        </p:spPr>
      </p:pic>
      <p:pic>
        <p:nvPicPr>
          <p:cNvPr id="20" name="Imagen 17">
            <a:extLst>
              <a:ext uri="{FF2B5EF4-FFF2-40B4-BE49-F238E27FC236}">
                <a16:creationId xmlns:a16="http://schemas.microsoft.com/office/drawing/2014/main" id="{B9320123-0AA5-404F-BDCF-57FA0150CC71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004711" y="1514620"/>
            <a:ext cx="344311" cy="344311"/>
          </a:xfrm>
          <a:prstGeom prst="rect">
            <a:avLst/>
          </a:prstGeom>
        </p:spPr>
      </p:pic>
      <p:pic>
        <p:nvPicPr>
          <p:cNvPr id="21" name="Imagen 18">
            <a:extLst>
              <a:ext uri="{FF2B5EF4-FFF2-40B4-BE49-F238E27FC236}">
                <a16:creationId xmlns:a16="http://schemas.microsoft.com/office/drawing/2014/main" id="{3026D5BB-D946-E145-9B70-65EF24F08869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528587" y="1533670"/>
            <a:ext cx="344310" cy="286925"/>
          </a:xfrm>
          <a:prstGeom prst="rect">
            <a:avLst/>
          </a:prstGeom>
        </p:spPr>
      </p:pic>
      <p:pic>
        <p:nvPicPr>
          <p:cNvPr id="22" name="Imagen 19">
            <a:extLst>
              <a:ext uri="{FF2B5EF4-FFF2-40B4-BE49-F238E27FC236}">
                <a16:creationId xmlns:a16="http://schemas.microsoft.com/office/drawing/2014/main" id="{9DBD3A8F-ACBC-0D49-9CD6-C3C46DB2D59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052462" y="1566515"/>
            <a:ext cx="325182" cy="286925"/>
          </a:xfrm>
          <a:prstGeom prst="rect">
            <a:avLst/>
          </a:prstGeom>
        </p:spPr>
      </p:pic>
      <p:pic>
        <p:nvPicPr>
          <p:cNvPr id="23" name="Imagen 21">
            <a:extLst>
              <a:ext uri="{FF2B5EF4-FFF2-40B4-BE49-F238E27FC236}">
                <a16:creationId xmlns:a16="http://schemas.microsoft.com/office/drawing/2014/main" id="{DC57FE4F-5049-D841-9C7E-38D35966A0DB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9576337" y="1566515"/>
            <a:ext cx="344310" cy="286925"/>
          </a:xfrm>
          <a:prstGeom prst="rect">
            <a:avLst/>
          </a:prstGeom>
        </p:spPr>
      </p:pic>
      <p:pic>
        <p:nvPicPr>
          <p:cNvPr id="24" name="Imagen 22">
            <a:extLst>
              <a:ext uri="{FF2B5EF4-FFF2-40B4-BE49-F238E27FC236}">
                <a16:creationId xmlns:a16="http://schemas.microsoft.com/office/drawing/2014/main" id="{FA3D4B24-23BA-6D49-AEAE-F672E9A20EB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6046721" y="2008223"/>
            <a:ext cx="267797" cy="344311"/>
          </a:xfrm>
          <a:prstGeom prst="rect">
            <a:avLst/>
          </a:prstGeom>
        </p:spPr>
      </p:pic>
      <p:pic>
        <p:nvPicPr>
          <p:cNvPr id="25" name="Imagen 23">
            <a:extLst>
              <a:ext uri="{FF2B5EF4-FFF2-40B4-BE49-F238E27FC236}">
                <a16:creationId xmlns:a16="http://schemas.microsoft.com/office/drawing/2014/main" id="{5759FC31-1241-A94A-B421-AF0EB9785F78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6521987" y="2014574"/>
            <a:ext cx="344310" cy="325182"/>
          </a:xfrm>
          <a:prstGeom prst="rect">
            <a:avLst/>
          </a:prstGeom>
        </p:spPr>
      </p:pic>
      <p:pic>
        <p:nvPicPr>
          <p:cNvPr id="26" name="Imagen 24">
            <a:extLst>
              <a:ext uri="{FF2B5EF4-FFF2-40B4-BE49-F238E27FC236}">
                <a16:creationId xmlns:a16="http://schemas.microsoft.com/office/drawing/2014/main" id="{13A70946-C71E-C343-9158-398C85F97FAD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6944261" y="2008224"/>
            <a:ext cx="382567" cy="325182"/>
          </a:xfrm>
          <a:prstGeom prst="rect">
            <a:avLst/>
          </a:prstGeom>
        </p:spPr>
      </p:pic>
      <p:pic>
        <p:nvPicPr>
          <p:cNvPr id="27" name="Imagen 25">
            <a:extLst>
              <a:ext uri="{FF2B5EF4-FFF2-40B4-BE49-F238E27FC236}">
                <a16:creationId xmlns:a16="http://schemas.microsoft.com/office/drawing/2014/main" id="{4698C3D4-C812-6643-BD10-B14DE1309A51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7482588" y="2019828"/>
            <a:ext cx="325183" cy="248669"/>
          </a:xfrm>
          <a:prstGeom prst="rect">
            <a:avLst/>
          </a:prstGeom>
        </p:spPr>
      </p:pic>
      <p:pic>
        <p:nvPicPr>
          <p:cNvPr id="28" name="Imagen 26">
            <a:extLst>
              <a:ext uri="{FF2B5EF4-FFF2-40B4-BE49-F238E27FC236}">
                <a16:creationId xmlns:a16="http://schemas.microsoft.com/office/drawing/2014/main" id="{228C78E1-5D25-8944-932E-5C1D00EB5E05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8023980" y="1975378"/>
            <a:ext cx="267797" cy="382567"/>
          </a:xfrm>
          <a:prstGeom prst="rect">
            <a:avLst/>
          </a:prstGeom>
        </p:spPr>
      </p:pic>
      <p:pic>
        <p:nvPicPr>
          <p:cNvPr id="29" name="Imagen 27">
            <a:extLst>
              <a:ext uri="{FF2B5EF4-FFF2-40B4-BE49-F238E27FC236}">
                <a16:creationId xmlns:a16="http://schemas.microsoft.com/office/drawing/2014/main" id="{50F7E51C-3F31-2243-8FE0-E56106B3008F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8547636" y="2014574"/>
            <a:ext cx="286925" cy="229540"/>
          </a:xfrm>
          <a:prstGeom prst="rect">
            <a:avLst/>
          </a:prstGeom>
        </p:spPr>
      </p:pic>
      <p:pic>
        <p:nvPicPr>
          <p:cNvPr id="30" name="Imagen 28">
            <a:extLst>
              <a:ext uri="{FF2B5EF4-FFF2-40B4-BE49-F238E27FC236}">
                <a16:creationId xmlns:a16="http://schemas.microsoft.com/office/drawing/2014/main" id="{232978CE-24AF-2345-8929-85C927F0E9A1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9022682" y="1982824"/>
            <a:ext cx="401695" cy="325182"/>
          </a:xfrm>
          <a:prstGeom prst="rect">
            <a:avLst/>
          </a:prstGeom>
        </p:spPr>
      </p:pic>
      <p:pic>
        <p:nvPicPr>
          <p:cNvPr id="31" name="Imagen 29">
            <a:extLst>
              <a:ext uri="{FF2B5EF4-FFF2-40B4-BE49-F238E27FC236}">
                <a16:creationId xmlns:a16="http://schemas.microsoft.com/office/drawing/2014/main" id="{D2AB391C-CD61-5346-BBD4-02EEC077E7B7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9620787" y="2006471"/>
            <a:ext cx="210412" cy="382567"/>
          </a:xfrm>
          <a:prstGeom prst="rect">
            <a:avLst/>
          </a:prstGeom>
        </p:spPr>
      </p:pic>
      <p:pic>
        <p:nvPicPr>
          <p:cNvPr id="32" name="Imagen 32">
            <a:extLst>
              <a:ext uri="{FF2B5EF4-FFF2-40B4-BE49-F238E27FC236}">
                <a16:creationId xmlns:a16="http://schemas.microsoft.com/office/drawing/2014/main" id="{DA2C2CD1-CB6A-7A4B-AC8F-9E8BC9FCCB5B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6023731" y="4683720"/>
            <a:ext cx="344310" cy="267797"/>
          </a:xfrm>
          <a:prstGeom prst="rect">
            <a:avLst/>
          </a:prstGeom>
        </p:spPr>
      </p:pic>
      <p:pic>
        <p:nvPicPr>
          <p:cNvPr id="33" name="Imagen 33">
            <a:extLst>
              <a:ext uri="{FF2B5EF4-FFF2-40B4-BE49-F238E27FC236}">
                <a16:creationId xmlns:a16="http://schemas.microsoft.com/office/drawing/2014/main" id="{501E7CAB-B69E-2D48-B59A-7D398BEC55C9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6553451" y="4693284"/>
            <a:ext cx="229541" cy="248669"/>
          </a:xfrm>
          <a:prstGeom prst="rect">
            <a:avLst/>
          </a:prstGeom>
        </p:spPr>
      </p:pic>
      <p:pic>
        <p:nvPicPr>
          <p:cNvPr id="34" name="Imagen 34">
            <a:extLst>
              <a:ext uri="{FF2B5EF4-FFF2-40B4-BE49-F238E27FC236}">
                <a16:creationId xmlns:a16="http://schemas.microsoft.com/office/drawing/2014/main" id="{A4261FF9-F87B-4940-AC96-E9DB4CD65154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6968402" y="4655027"/>
            <a:ext cx="267797" cy="325182"/>
          </a:xfrm>
          <a:prstGeom prst="rect">
            <a:avLst/>
          </a:prstGeom>
        </p:spPr>
      </p:pic>
      <p:pic>
        <p:nvPicPr>
          <p:cNvPr id="35" name="Imagen 35">
            <a:extLst>
              <a:ext uri="{FF2B5EF4-FFF2-40B4-BE49-F238E27FC236}">
                <a16:creationId xmlns:a16="http://schemas.microsoft.com/office/drawing/2014/main" id="{6F969649-48DB-BC40-8D69-79A67B92DA64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7421609" y="4674156"/>
            <a:ext cx="382567" cy="286925"/>
          </a:xfrm>
          <a:prstGeom prst="rect">
            <a:avLst/>
          </a:prstGeom>
        </p:spPr>
      </p:pic>
      <p:pic>
        <p:nvPicPr>
          <p:cNvPr id="36" name="Imagen 36">
            <a:extLst>
              <a:ext uri="{FF2B5EF4-FFF2-40B4-BE49-F238E27FC236}">
                <a16:creationId xmlns:a16="http://schemas.microsoft.com/office/drawing/2014/main" id="{19DB5B08-5D94-D448-A9DA-8B6A7B83E302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7989586" y="4655027"/>
            <a:ext cx="344310" cy="325182"/>
          </a:xfrm>
          <a:prstGeom prst="rect">
            <a:avLst/>
          </a:prstGeom>
        </p:spPr>
      </p:pic>
      <p:pic>
        <p:nvPicPr>
          <p:cNvPr id="37" name="Imagen 37">
            <a:extLst>
              <a:ext uri="{FF2B5EF4-FFF2-40B4-BE49-F238E27FC236}">
                <a16:creationId xmlns:a16="http://schemas.microsoft.com/office/drawing/2014/main" id="{5391C949-3649-8F47-B094-4F20FA5AC657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8519306" y="4683720"/>
            <a:ext cx="344310" cy="267797"/>
          </a:xfrm>
          <a:prstGeom prst="rect">
            <a:avLst/>
          </a:prstGeom>
        </p:spPr>
      </p:pic>
      <p:pic>
        <p:nvPicPr>
          <p:cNvPr id="38" name="Imagen 38">
            <a:extLst>
              <a:ext uri="{FF2B5EF4-FFF2-40B4-BE49-F238E27FC236}">
                <a16:creationId xmlns:a16="http://schemas.microsoft.com/office/drawing/2014/main" id="{B9CC0A86-6AA3-8F42-AE57-2CF62F3B412A}"/>
              </a:ext>
            </a:extLst>
          </p:cNvPr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9049026" y="4683720"/>
            <a:ext cx="344310" cy="267797"/>
          </a:xfrm>
          <a:prstGeom prst="rect">
            <a:avLst/>
          </a:prstGeom>
        </p:spPr>
      </p:pic>
      <p:pic>
        <p:nvPicPr>
          <p:cNvPr id="39" name="Imagen 39">
            <a:extLst>
              <a:ext uri="{FF2B5EF4-FFF2-40B4-BE49-F238E27FC236}">
                <a16:creationId xmlns:a16="http://schemas.microsoft.com/office/drawing/2014/main" id="{F1BE1BEB-21CE-5C43-ABA5-EBC6EF8E393B}"/>
              </a:ext>
            </a:extLst>
          </p:cNvPr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9578745" y="4645463"/>
            <a:ext cx="344311" cy="344311"/>
          </a:xfrm>
          <a:prstGeom prst="rect">
            <a:avLst/>
          </a:prstGeom>
        </p:spPr>
      </p:pic>
      <p:pic>
        <p:nvPicPr>
          <p:cNvPr id="40" name="Imagen 40">
            <a:extLst>
              <a:ext uri="{FF2B5EF4-FFF2-40B4-BE49-F238E27FC236}">
                <a16:creationId xmlns:a16="http://schemas.microsoft.com/office/drawing/2014/main" id="{78AB205A-E435-3D46-BDE3-F54B35C8A28E}"/>
              </a:ext>
            </a:extLst>
          </p:cNvPr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6023730" y="5025641"/>
            <a:ext cx="344311" cy="344311"/>
          </a:xfrm>
          <a:prstGeom prst="rect">
            <a:avLst/>
          </a:prstGeom>
        </p:spPr>
      </p:pic>
      <p:pic>
        <p:nvPicPr>
          <p:cNvPr id="41" name="Imagen 41">
            <a:extLst>
              <a:ext uri="{FF2B5EF4-FFF2-40B4-BE49-F238E27FC236}">
                <a16:creationId xmlns:a16="http://schemas.microsoft.com/office/drawing/2014/main" id="{79C10182-9420-9743-9221-08633DC98473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6537096" y="5025641"/>
            <a:ext cx="306054" cy="344311"/>
          </a:xfrm>
          <a:prstGeom prst="rect">
            <a:avLst/>
          </a:prstGeom>
        </p:spPr>
      </p:pic>
      <p:pic>
        <p:nvPicPr>
          <p:cNvPr id="42" name="Imagen 42">
            <a:extLst>
              <a:ext uri="{FF2B5EF4-FFF2-40B4-BE49-F238E27FC236}">
                <a16:creationId xmlns:a16="http://schemas.microsoft.com/office/drawing/2014/main" id="{29721087-3D9A-4747-A3AA-795F3FD9AB8C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6984770" y="5038342"/>
            <a:ext cx="267797" cy="325182"/>
          </a:xfrm>
          <a:prstGeom prst="rect">
            <a:avLst/>
          </a:prstGeom>
        </p:spPr>
      </p:pic>
      <p:pic>
        <p:nvPicPr>
          <p:cNvPr id="43" name="Imagen 43">
            <a:extLst>
              <a:ext uri="{FF2B5EF4-FFF2-40B4-BE49-F238E27FC236}">
                <a16:creationId xmlns:a16="http://schemas.microsoft.com/office/drawing/2014/main" id="{B2B0B712-81AD-6C4D-A754-B4DC611AD706}"/>
              </a:ext>
            </a:extLst>
          </p:cNvPr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7478647" y="5023889"/>
            <a:ext cx="344311" cy="344311"/>
          </a:xfrm>
          <a:prstGeom prst="rect">
            <a:avLst/>
          </a:prstGeom>
        </p:spPr>
      </p:pic>
      <p:pic>
        <p:nvPicPr>
          <p:cNvPr id="44" name="Imagen 44">
            <a:extLst>
              <a:ext uri="{FF2B5EF4-FFF2-40B4-BE49-F238E27FC236}">
                <a16:creationId xmlns:a16="http://schemas.microsoft.com/office/drawing/2014/main" id="{218C38FC-61F8-134F-9BFF-595484DCC11D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8012497" y="5023889"/>
            <a:ext cx="344311" cy="344311"/>
          </a:xfrm>
          <a:prstGeom prst="rect">
            <a:avLst/>
          </a:prstGeom>
        </p:spPr>
      </p:pic>
      <p:pic>
        <p:nvPicPr>
          <p:cNvPr id="45" name="Imagen 45">
            <a:extLst>
              <a:ext uri="{FF2B5EF4-FFF2-40B4-BE49-F238E27FC236}">
                <a16:creationId xmlns:a16="http://schemas.microsoft.com/office/drawing/2014/main" id="{AE0332E4-F00F-BB4D-AB87-F304A963D709}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tretch>
            <a:fillRect/>
          </a:stretch>
        </p:blipFill>
        <p:spPr>
          <a:xfrm>
            <a:off x="8530996" y="5031991"/>
            <a:ext cx="344310" cy="286925"/>
          </a:xfrm>
          <a:prstGeom prst="rect">
            <a:avLst/>
          </a:prstGeom>
        </p:spPr>
      </p:pic>
      <p:pic>
        <p:nvPicPr>
          <p:cNvPr id="46" name="Imagen 46">
            <a:extLst>
              <a:ext uri="{FF2B5EF4-FFF2-40B4-BE49-F238E27FC236}">
                <a16:creationId xmlns:a16="http://schemas.microsoft.com/office/drawing/2014/main" id="{63EABDE0-1EF4-2545-AE50-3E0D74412195}"/>
              </a:ext>
            </a:extLst>
          </p:cNvPr>
          <p:cNvPicPr>
            <a:picLocks noChangeAspect="1"/>
          </p:cNvPicPr>
          <p:nvPr userDrawn="1"/>
        </p:nvPicPr>
        <p:blipFill>
          <a:blip r:embed="rId42"/>
          <a:stretch>
            <a:fillRect/>
          </a:stretch>
        </p:blipFill>
        <p:spPr>
          <a:xfrm>
            <a:off x="9061221" y="5049289"/>
            <a:ext cx="325182" cy="286925"/>
          </a:xfrm>
          <a:prstGeom prst="rect">
            <a:avLst/>
          </a:prstGeom>
        </p:spPr>
      </p:pic>
      <p:pic>
        <p:nvPicPr>
          <p:cNvPr id="47" name="Imagen 47">
            <a:extLst>
              <a:ext uri="{FF2B5EF4-FFF2-40B4-BE49-F238E27FC236}">
                <a16:creationId xmlns:a16="http://schemas.microsoft.com/office/drawing/2014/main" id="{C1FA6E3D-BBDD-9B43-AF4F-613E9F843EC3}"/>
              </a:ext>
            </a:extLst>
          </p:cNvPr>
          <p:cNvPicPr>
            <a:picLocks noChangeAspect="1"/>
          </p:cNvPicPr>
          <p:nvPr userDrawn="1"/>
        </p:nvPicPr>
        <p:blipFill>
          <a:blip r:embed="rId43"/>
          <a:stretch>
            <a:fillRect/>
          </a:stretch>
        </p:blipFill>
        <p:spPr>
          <a:xfrm>
            <a:off x="9576337" y="5081039"/>
            <a:ext cx="344310" cy="286925"/>
          </a:xfrm>
          <a:prstGeom prst="rect">
            <a:avLst/>
          </a:prstGeom>
        </p:spPr>
      </p:pic>
      <p:pic>
        <p:nvPicPr>
          <p:cNvPr id="48" name="Imagen 48">
            <a:extLst>
              <a:ext uri="{FF2B5EF4-FFF2-40B4-BE49-F238E27FC236}">
                <a16:creationId xmlns:a16="http://schemas.microsoft.com/office/drawing/2014/main" id="{A3A43FEC-47D6-2349-85AD-0C0B98180777}"/>
              </a:ext>
            </a:extLst>
          </p:cNvPr>
          <p:cNvPicPr>
            <a:picLocks noChangeAspect="1"/>
          </p:cNvPicPr>
          <p:nvPr userDrawn="1"/>
        </p:nvPicPr>
        <p:blipFill>
          <a:blip r:embed="rId44"/>
          <a:stretch>
            <a:fillRect/>
          </a:stretch>
        </p:blipFill>
        <p:spPr>
          <a:xfrm>
            <a:off x="6042999" y="5518778"/>
            <a:ext cx="267797" cy="344311"/>
          </a:xfrm>
          <a:prstGeom prst="rect">
            <a:avLst/>
          </a:prstGeom>
        </p:spPr>
      </p:pic>
      <p:pic>
        <p:nvPicPr>
          <p:cNvPr id="49" name="Imagen 49">
            <a:extLst>
              <a:ext uri="{FF2B5EF4-FFF2-40B4-BE49-F238E27FC236}">
                <a16:creationId xmlns:a16="http://schemas.microsoft.com/office/drawing/2014/main" id="{1117E57E-A702-8E45-8B69-AA584F76BD9E}"/>
              </a:ext>
            </a:extLst>
          </p:cNvPr>
          <p:cNvPicPr>
            <a:picLocks noChangeAspect="1"/>
          </p:cNvPicPr>
          <p:nvPr userDrawn="1"/>
        </p:nvPicPr>
        <p:blipFill>
          <a:blip r:embed="rId45"/>
          <a:stretch>
            <a:fillRect/>
          </a:stretch>
        </p:blipFill>
        <p:spPr>
          <a:xfrm>
            <a:off x="6537096" y="5520997"/>
            <a:ext cx="344310" cy="325182"/>
          </a:xfrm>
          <a:prstGeom prst="rect">
            <a:avLst/>
          </a:prstGeom>
        </p:spPr>
      </p:pic>
      <p:pic>
        <p:nvPicPr>
          <p:cNvPr id="50" name="Imagen 50">
            <a:extLst>
              <a:ext uri="{FF2B5EF4-FFF2-40B4-BE49-F238E27FC236}">
                <a16:creationId xmlns:a16="http://schemas.microsoft.com/office/drawing/2014/main" id="{D5644C45-3F43-9B49-94F7-481E5B9B4D6D}"/>
              </a:ext>
            </a:extLst>
          </p:cNvPr>
          <p:cNvPicPr>
            <a:picLocks noChangeAspect="1"/>
          </p:cNvPicPr>
          <p:nvPr userDrawn="1"/>
        </p:nvPicPr>
        <p:blipFill>
          <a:blip r:embed="rId46"/>
          <a:stretch>
            <a:fillRect/>
          </a:stretch>
        </p:blipFill>
        <p:spPr>
          <a:xfrm>
            <a:off x="6946670" y="5499100"/>
            <a:ext cx="382567" cy="325182"/>
          </a:xfrm>
          <a:prstGeom prst="rect">
            <a:avLst/>
          </a:prstGeom>
        </p:spPr>
      </p:pic>
      <p:pic>
        <p:nvPicPr>
          <p:cNvPr id="51" name="Imagen 51">
            <a:extLst>
              <a:ext uri="{FF2B5EF4-FFF2-40B4-BE49-F238E27FC236}">
                <a16:creationId xmlns:a16="http://schemas.microsoft.com/office/drawing/2014/main" id="{73A3CFB3-336C-2341-B270-5FFF9A214E86}"/>
              </a:ext>
            </a:extLst>
          </p:cNvPr>
          <p:cNvPicPr>
            <a:picLocks noChangeAspect="1"/>
          </p:cNvPicPr>
          <p:nvPr userDrawn="1"/>
        </p:nvPicPr>
        <p:blipFill>
          <a:blip r:embed="rId47"/>
          <a:stretch>
            <a:fillRect/>
          </a:stretch>
        </p:blipFill>
        <p:spPr>
          <a:xfrm>
            <a:off x="7495507" y="5530192"/>
            <a:ext cx="325183" cy="248669"/>
          </a:xfrm>
          <a:prstGeom prst="rect">
            <a:avLst/>
          </a:prstGeom>
        </p:spPr>
      </p:pic>
      <p:pic>
        <p:nvPicPr>
          <p:cNvPr id="52" name="Imagen 52">
            <a:extLst>
              <a:ext uri="{FF2B5EF4-FFF2-40B4-BE49-F238E27FC236}">
                <a16:creationId xmlns:a16="http://schemas.microsoft.com/office/drawing/2014/main" id="{EE87DDBF-9067-4849-8D64-19B5836EEFD5}"/>
              </a:ext>
            </a:extLst>
          </p:cNvPr>
          <p:cNvPicPr>
            <a:picLocks noChangeAspect="1"/>
          </p:cNvPicPr>
          <p:nvPr userDrawn="1"/>
        </p:nvPicPr>
        <p:blipFill>
          <a:blip r:embed="rId48"/>
          <a:stretch>
            <a:fillRect/>
          </a:stretch>
        </p:blipFill>
        <p:spPr>
          <a:xfrm>
            <a:off x="8026389" y="5504135"/>
            <a:ext cx="267797" cy="382567"/>
          </a:xfrm>
          <a:prstGeom prst="rect">
            <a:avLst/>
          </a:prstGeom>
        </p:spPr>
      </p:pic>
      <p:pic>
        <p:nvPicPr>
          <p:cNvPr id="53" name="Imagen 53">
            <a:extLst>
              <a:ext uri="{FF2B5EF4-FFF2-40B4-BE49-F238E27FC236}">
                <a16:creationId xmlns:a16="http://schemas.microsoft.com/office/drawing/2014/main" id="{5D3D3A67-576A-AC41-A955-09ECE3859EB8}"/>
              </a:ext>
            </a:extLst>
          </p:cNvPr>
          <p:cNvPicPr>
            <a:picLocks noChangeAspect="1"/>
          </p:cNvPicPr>
          <p:nvPr userDrawn="1"/>
        </p:nvPicPr>
        <p:blipFill>
          <a:blip r:embed="rId49"/>
          <a:stretch>
            <a:fillRect/>
          </a:stretch>
        </p:blipFill>
        <p:spPr>
          <a:xfrm>
            <a:off x="8550264" y="5554717"/>
            <a:ext cx="286925" cy="229540"/>
          </a:xfrm>
          <a:prstGeom prst="rect">
            <a:avLst/>
          </a:prstGeom>
        </p:spPr>
      </p:pic>
      <p:pic>
        <p:nvPicPr>
          <p:cNvPr id="54" name="Imagen 54">
            <a:extLst>
              <a:ext uri="{FF2B5EF4-FFF2-40B4-BE49-F238E27FC236}">
                <a16:creationId xmlns:a16="http://schemas.microsoft.com/office/drawing/2014/main" id="{A4F86D82-68CB-7B41-92F0-0A22B56154F4}"/>
              </a:ext>
            </a:extLst>
          </p:cNvPr>
          <p:cNvPicPr>
            <a:picLocks noChangeAspect="1"/>
          </p:cNvPicPr>
          <p:nvPr userDrawn="1"/>
        </p:nvPicPr>
        <p:blipFill>
          <a:blip r:embed="rId50"/>
          <a:stretch>
            <a:fillRect/>
          </a:stretch>
        </p:blipFill>
        <p:spPr>
          <a:xfrm>
            <a:off x="9025091" y="5531479"/>
            <a:ext cx="401695" cy="325182"/>
          </a:xfrm>
          <a:prstGeom prst="rect">
            <a:avLst/>
          </a:prstGeom>
        </p:spPr>
      </p:pic>
      <p:pic>
        <p:nvPicPr>
          <p:cNvPr id="55" name="Imagen 55">
            <a:extLst>
              <a:ext uri="{FF2B5EF4-FFF2-40B4-BE49-F238E27FC236}">
                <a16:creationId xmlns:a16="http://schemas.microsoft.com/office/drawing/2014/main" id="{4913054B-3B8A-874A-8066-499DE120EEDD}"/>
              </a:ext>
            </a:extLst>
          </p:cNvPr>
          <p:cNvPicPr>
            <a:picLocks noChangeAspect="1"/>
          </p:cNvPicPr>
          <p:nvPr userDrawn="1"/>
        </p:nvPicPr>
        <p:blipFill>
          <a:blip r:embed="rId51"/>
          <a:stretch>
            <a:fillRect/>
          </a:stretch>
        </p:blipFill>
        <p:spPr>
          <a:xfrm>
            <a:off x="9607541" y="5525813"/>
            <a:ext cx="210412" cy="382567"/>
          </a:xfrm>
          <a:prstGeom prst="rect">
            <a:avLst/>
          </a:prstGeom>
        </p:spPr>
      </p:pic>
      <p:sp>
        <p:nvSpPr>
          <p:cNvPr id="57" name="Rectangle 56"/>
          <p:cNvSpPr/>
          <p:nvPr userDrawn="1"/>
        </p:nvSpPr>
        <p:spPr>
          <a:xfrm>
            <a:off x="2009087" y="1076291"/>
            <a:ext cx="23404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s-CO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ÍCONOS</a:t>
            </a:r>
          </a:p>
          <a:p>
            <a:pPr algn="l"/>
            <a:r>
              <a:rPr lang="es-CO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sobre blanco</a:t>
            </a:r>
          </a:p>
        </p:txBody>
      </p:sp>
      <p:sp>
        <p:nvSpPr>
          <p:cNvPr id="58" name="Rectangle 57"/>
          <p:cNvSpPr/>
          <p:nvPr userDrawn="1"/>
        </p:nvSpPr>
        <p:spPr>
          <a:xfrm>
            <a:off x="2025476" y="4638863"/>
            <a:ext cx="20567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s-CO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ÍCONOS</a:t>
            </a:r>
          </a:p>
          <a:p>
            <a:pPr algn="l"/>
            <a:r>
              <a:rPr lang="es-CO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sobre</a:t>
            </a:r>
            <a:r>
              <a:rPr lang="es-CO" sz="30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color</a:t>
            </a:r>
            <a:endParaRPr lang="es-CO" sz="30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A0F4A207-CE29-584E-8AAF-B0A33E4454CF}"/>
              </a:ext>
            </a:extLst>
          </p:cNvPr>
          <p:cNvPicPr>
            <a:picLocks noChangeAspect="1"/>
          </p:cNvPicPr>
          <p:nvPr userDrawn="1"/>
        </p:nvPicPr>
        <p:blipFill>
          <a:blip r:embed="rId52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2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3">
            <a:extLst>
              <a:ext uri="{FF2B5EF4-FFF2-40B4-BE49-F238E27FC236}">
                <a16:creationId xmlns:a16="http://schemas.microsoft.com/office/drawing/2014/main" id="{06DCE2CA-9F91-9742-B934-C1A6BCF7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02631" y="2674445"/>
            <a:ext cx="1188784" cy="1188784"/>
          </a:xfrm>
          <a:prstGeom prst="rect">
            <a:avLst/>
          </a:prstGeom>
        </p:spPr>
      </p:pic>
      <p:pic>
        <p:nvPicPr>
          <p:cNvPr id="8" name="Imagen 4">
            <a:extLst>
              <a:ext uri="{FF2B5EF4-FFF2-40B4-BE49-F238E27FC236}">
                <a16:creationId xmlns:a16="http://schemas.microsoft.com/office/drawing/2014/main" id="{29352A7A-B70D-8243-B345-D6F2328ADC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02630" y="2674445"/>
            <a:ext cx="1127701" cy="986738"/>
          </a:xfrm>
          <a:prstGeom prst="rect">
            <a:avLst/>
          </a:prstGeom>
        </p:spPr>
      </p:pic>
      <p:pic>
        <p:nvPicPr>
          <p:cNvPr id="9" name="Imagen 5">
            <a:extLst>
              <a:ext uri="{FF2B5EF4-FFF2-40B4-BE49-F238E27FC236}">
                <a16:creationId xmlns:a16="http://schemas.microsoft.com/office/drawing/2014/main" id="{8E7CC7B1-49CE-4847-8FA3-E9239C87ECC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02630" y="2674444"/>
            <a:ext cx="1127701" cy="1080713"/>
          </a:xfrm>
          <a:prstGeom prst="rect">
            <a:avLst/>
          </a:prstGeom>
        </p:spPr>
      </p:pic>
      <p:pic>
        <p:nvPicPr>
          <p:cNvPr id="10" name="Imagen 6">
            <a:extLst>
              <a:ext uri="{FF2B5EF4-FFF2-40B4-BE49-F238E27FC236}">
                <a16:creationId xmlns:a16="http://schemas.microsoft.com/office/drawing/2014/main" id="{0034BE3D-6F9C-184F-BD7C-E1098DF7E70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02630" y="2674444"/>
            <a:ext cx="892763" cy="939751"/>
          </a:xfrm>
          <a:prstGeom prst="rect">
            <a:avLst/>
          </a:prstGeom>
        </p:spPr>
      </p:pic>
      <p:pic>
        <p:nvPicPr>
          <p:cNvPr id="11" name="Imagen 7">
            <a:extLst>
              <a:ext uri="{FF2B5EF4-FFF2-40B4-BE49-F238E27FC236}">
                <a16:creationId xmlns:a16="http://schemas.microsoft.com/office/drawing/2014/main" id="{F4B67FFE-4CBD-DD4B-9BA3-78D0FFE56F8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902631" y="4474445"/>
            <a:ext cx="939750" cy="986738"/>
          </a:xfrm>
          <a:prstGeom prst="rect">
            <a:avLst/>
          </a:prstGeom>
        </p:spPr>
      </p:pic>
      <p:pic>
        <p:nvPicPr>
          <p:cNvPr id="12" name="Imagen 8">
            <a:extLst>
              <a:ext uri="{FF2B5EF4-FFF2-40B4-BE49-F238E27FC236}">
                <a16:creationId xmlns:a16="http://schemas.microsoft.com/office/drawing/2014/main" id="{5862B43A-A737-DD49-8D58-167CB806CAF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02630" y="4474444"/>
            <a:ext cx="892763" cy="1080713"/>
          </a:xfrm>
          <a:prstGeom prst="rect">
            <a:avLst/>
          </a:prstGeom>
        </p:spPr>
      </p:pic>
      <p:pic>
        <p:nvPicPr>
          <p:cNvPr id="13" name="Imagen 9">
            <a:extLst>
              <a:ext uri="{FF2B5EF4-FFF2-40B4-BE49-F238E27FC236}">
                <a16:creationId xmlns:a16="http://schemas.microsoft.com/office/drawing/2014/main" id="{193A0CC4-E44A-7E43-B44C-FEED3750D02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502631" y="4474444"/>
            <a:ext cx="1033726" cy="939751"/>
          </a:xfrm>
          <a:prstGeom prst="rect">
            <a:avLst/>
          </a:prstGeom>
        </p:spPr>
      </p:pic>
      <p:pic>
        <p:nvPicPr>
          <p:cNvPr id="14" name="Imagen 10">
            <a:extLst>
              <a:ext uri="{FF2B5EF4-FFF2-40B4-BE49-F238E27FC236}">
                <a16:creationId xmlns:a16="http://schemas.microsoft.com/office/drawing/2014/main" id="{1CB5691B-AC6B-D74F-859A-523F95A8883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02631" y="4474444"/>
            <a:ext cx="986738" cy="892763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4702630" y="993504"/>
            <a:ext cx="3195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Ilustraciones</a:t>
            </a:r>
            <a:r>
              <a:rPr lang="es-CO" sz="4000" dirty="0">
                <a:solidFill>
                  <a:srgbClr val="00C83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16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6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>
            <a:alphaModFix amt="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172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3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872738"/>
            <a:ext cx="10515600" cy="1950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91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7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89" r:id="rId2"/>
    <p:sldLayoutId id="214748369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514350" marR="0" indent="-51435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+mj-lt"/>
        <a:buAutoNum type="arabicParenR"/>
        <a:tabLst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arenR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arenR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arenR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arenR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41856" y="3101603"/>
            <a:ext cx="5105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400" y="4933950"/>
            <a:ext cx="5105400" cy="124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cxnSp>
        <p:nvCxnSpPr>
          <p:cNvPr id="9" name="Conector recto 17">
            <a:extLst>
              <a:ext uri="{FF2B5EF4-FFF2-40B4-BE49-F238E27FC236}">
                <a16:creationId xmlns:a16="http://schemas.microsoft.com/office/drawing/2014/main" id="{774BD6B1-8B14-DA41-AD1D-F9AD18F81909}"/>
              </a:ext>
            </a:extLst>
          </p:cNvPr>
          <p:cNvCxnSpPr>
            <a:cxnSpLocks/>
          </p:cNvCxnSpPr>
          <p:nvPr userDrawn="1"/>
        </p:nvCxnSpPr>
        <p:spPr>
          <a:xfrm>
            <a:off x="6241856" y="4659594"/>
            <a:ext cx="2057790" cy="0"/>
          </a:xfrm>
          <a:prstGeom prst="line">
            <a:avLst/>
          </a:prstGeom>
          <a:ln w="25400" cap="rnd">
            <a:solidFill>
              <a:srgbClr val="00C8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16">
            <a:extLst>
              <a:ext uri="{FF2B5EF4-FFF2-40B4-BE49-F238E27FC236}">
                <a16:creationId xmlns:a16="http://schemas.microsoft.com/office/drawing/2014/main" id="{2C03DABD-CADF-0845-978E-4DFC6DA345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60906" y="1505513"/>
            <a:ext cx="1536700" cy="13446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38113" cy="626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91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07676" y="395416"/>
            <a:ext cx="4003589" cy="1295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92" y="2100649"/>
            <a:ext cx="4236308" cy="4076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60027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9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+mj-lt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+mj-lt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+mj-lt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+mj-lt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+mj-lt"/>
        <a:buNone/>
        <a:defRPr sz="18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8430" y="962999"/>
            <a:ext cx="544536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80030" y="2620518"/>
            <a:ext cx="4073769" cy="7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Imagen 13">
            <a:extLst>
              <a:ext uri="{FF2B5EF4-FFF2-40B4-BE49-F238E27FC236}">
                <a16:creationId xmlns:a16="http://schemas.microsoft.com/office/drawing/2014/main" id="{DC9F3D11-C880-1B40-A83F-23D689BDB1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31792" y="2620518"/>
            <a:ext cx="664617" cy="720000"/>
          </a:xfrm>
          <a:prstGeom prst="rect">
            <a:avLst/>
          </a:prstGeom>
        </p:spPr>
      </p:pic>
      <p:pic>
        <p:nvPicPr>
          <p:cNvPr id="9" name="Imagen 14">
            <a:extLst>
              <a:ext uri="{FF2B5EF4-FFF2-40B4-BE49-F238E27FC236}">
                <a16:creationId xmlns:a16="http://schemas.microsoft.com/office/drawing/2014/main" id="{F76DD73D-8294-E846-805A-61DF798BB7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08430" y="3879168"/>
            <a:ext cx="762352" cy="720000"/>
          </a:xfrm>
          <a:prstGeom prst="rect">
            <a:avLst/>
          </a:prstGeom>
        </p:spPr>
      </p:pic>
      <p:pic>
        <p:nvPicPr>
          <p:cNvPr id="10" name="Imagen 15">
            <a:extLst>
              <a:ext uri="{FF2B5EF4-FFF2-40B4-BE49-F238E27FC236}">
                <a16:creationId xmlns:a16="http://schemas.microsoft.com/office/drawing/2014/main" id="{8802EF66-1DC7-9A40-9063-999094C31D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50782" y="5137818"/>
            <a:ext cx="720000" cy="720000"/>
          </a:xfrm>
          <a:prstGeom prst="rect">
            <a:avLst/>
          </a:prstGeom>
        </p:spPr>
      </p:pic>
      <p:pic>
        <p:nvPicPr>
          <p:cNvPr id="11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75" y="0"/>
            <a:ext cx="5274884" cy="620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4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49108" y="365125"/>
            <a:ext cx="53046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49108" y="4677508"/>
            <a:ext cx="5304692" cy="1499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8" name="Conector recto 17">
            <a:extLst>
              <a:ext uri="{FF2B5EF4-FFF2-40B4-BE49-F238E27FC236}">
                <a16:creationId xmlns:a16="http://schemas.microsoft.com/office/drawing/2014/main" id="{7559BD67-C0FC-384D-AC80-E2CD3B9FABFB}"/>
              </a:ext>
            </a:extLst>
          </p:cNvPr>
          <p:cNvCxnSpPr>
            <a:cxnSpLocks/>
          </p:cNvCxnSpPr>
          <p:nvPr userDrawn="1"/>
        </p:nvCxnSpPr>
        <p:spPr>
          <a:xfrm>
            <a:off x="6049108" y="4339819"/>
            <a:ext cx="2218592" cy="0"/>
          </a:xfrm>
          <a:prstGeom prst="line">
            <a:avLst/>
          </a:prstGeom>
          <a:ln>
            <a:solidFill>
              <a:srgbClr val="00C8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91128" cy="621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8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3892" y="365125"/>
            <a:ext cx="48299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3892" y="3077308"/>
            <a:ext cx="4829908" cy="1652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27"/>
          <a:stretch/>
        </p:blipFill>
        <p:spPr>
          <a:xfrm>
            <a:off x="0" y="0"/>
            <a:ext cx="12192000" cy="623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7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0C83C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800" kern="1200">
          <a:solidFill>
            <a:srgbClr val="00C83C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63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Imagen 14">
            <a:extLst>
              <a:ext uri="{FF2B5EF4-FFF2-40B4-BE49-F238E27FC236}">
                <a16:creationId xmlns:a16="http://schemas.microsoft.com/office/drawing/2014/main" id="{B751CAEC-E2C9-3C4E-BE16-269787E75F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200" y="6468253"/>
            <a:ext cx="1080000" cy="184300"/>
          </a:xfrm>
          <a:prstGeom prst="rect">
            <a:avLst/>
          </a:prstGeom>
        </p:spPr>
      </p:pic>
      <p:pic>
        <p:nvPicPr>
          <p:cNvPr id="8" name="Imagen 10">
            <a:extLst>
              <a:ext uri="{FF2B5EF4-FFF2-40B4-BE49-F238E27FC236}">
                <a16:creationId xmlns:a16="http://schemas.microsoft.com/office/drawing/2014/main" id="{56ECCDEE-18FC-0148-9F2D-0A18F7EA5E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938149"/>
            <a:ext cx="102743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6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000" kern="1200">
          <a:solidFill>
            <a:srgbClr val="3F3F3F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orbes.com.mx/economia-reforma-pensiones-solo-beneficia-uno-cada-cuatro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em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emf"/><Relationship Id="rId5" Type="http://schemas.openxmlformats.org/officeDocument/2006/relationships/image" Target="../media/image17.emf"/><Relationship Id="rId4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4700" b="1" dirty="0">
                <a:solidFill>
                  <a:srgbClr val="00C83C"/>
                </a:solidFill>
                <a:latin typeface="Century Gothic" panose="020B0502020202020204" pitchFamily="34" charset="0"/>
              </a:rPr>
              <a:t>UNA GRAN RECOMPENSA </a:t>
            </a:r>
            <a:endParaRPr lang="en-US" b="1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MX" sz="2800" dirty="0"/>
              <a:t>BENEFICIOS FISCALES</a:t>
            </a:r>
          </a:p>
          <a:p>
            <a:r>
              <a:rPr lang="es-MX" sz="2800" dirty="0"/>
              <a:t>EN UN PLAN PERSONAL DE RETIRO</a:t>
            </a:r>
          </a:p>
        </p:txBody>
      </p:sp>
    </p:spTree>
    <p:extLst>
      <p:ext uri="{BB962C8B-B14F-4D97-AF65-F5344CB8AC3E}">
        <p14:creationId xmlns:p14="http://schemas.microsoft.com/office/powerpoint/2010/main" val="1104295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9730899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</a:rPr>
              <a:t>EL AFORE NO ES SUFICIENTE 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340" y="974718"/>
            <a:ext cx="6332195" cy="118389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C6F5F11A-B8AB-7344-8264-B6723AC86E7D}"/>
              </a:ext>
            </a:extLst>
          </p:cNvPr>
          <p:cNvSpPr txBox="1">
            <a:spLocks/>
          </p:cNvSpPr>
          <p:nvPr/>
        </p:nvSpPr>
        <p:spPr>
          <a:xfrm>
            <a:off x="1166188" y="1942877"/>
            <a:ext cx="5473148" cy="8677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Diversos estudios de organizaciones como la OCDE y BID aseguran que para obtener una pensión digna (80% del último sueldo del trabajador), es necesario ahorrar de forma constante en el fondo de retiro individual entre </a:t>
            </a:r>
            <a:r>
              <a:rPr lang="es-MX" sz="2400" b="1" dirty="0">
                <a:solidFill>
                  <a:srgbClr val="00C83C"/>
                </a:solidFill>
                <a:latin typeface="Century Gothic" pitchFamily="34" charset="0"/>
                <a:sym typeface="Century Gothic" charset="0"/>
              </a:rPr>
              <a:t>14% y 16% </a:t>
            </a:r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del ingreso total.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807C618-D5F5-9C41-9D66-DAD95CF880E3}"/>
              </a:ext>
            </a:extLst>
          </p:cNvPr>
          <p:cNvSpPr txBox="1">
            <a:spLocks/>
          </p:cNvSpPr>
          <p:nvPr/>
        </p:nvSpPr>
        <p:spPr>
          <a:xfrm>
            <a:off x="1192692" y="4047396"/>
            <a:ext cx="5141843" cy="8677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Esto implica que el ahorro voluntario es indispensable para complementar el ahorro obligatorio que se tiene en la AFORE.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41965A82-8BDC-F049-816A-2D6C54E07CD9}"/>
              </a:ext>
            </a:extLst>
          </p:cNvPr>
          <p:cNvSpPr txBox="1"/>
          <p:nvPr/>
        </p:nvSpPr>
        <p:spPr>
          <a:xfrm>
            <a:off x="450575" y="1969381"/>
            <a:ext cx="46382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900" b="1" dirty="0">
                <a:solidFill>
                  <a:srgbClr val="00C83C"/>
                </a:solidFill>
                <a:latin typeface="Century Gothic" pitchFamily="34" charset="0"/>
              </a:rPr>
              <a:t>3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25888C9D-E070-7242-8447-CA5FC6DECFC9}"/>
              </a:ext>
            </a:extLst>
          </p:cNvPr>
          <p:cNvSpPr txBox="1"/>
          <p:nvPr/>
        </p:nvSpPr>
        <p:spPr>
          <a:xfrm>
            <a:off x="477080" y="4010722"/>
            <a:ext cx="46382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900" b="1" dirty="0">
                <a:solidFill>
                  <a:srgbClr val="00C83C"/>
                </a:solidFill>
                <a:latin typeface="Century Gothic" pitchFamily="34" charset="0"/>
              </a:rPr>
              <a:t>4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93BD9902-FBD9-FF44-840B-545062501D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87" y="0"/>
            <a:ext cx="5338113" cy="626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3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740049"/>
            <a:ext cx="10439400" cy="867728"/>
          </a:xfrm>
        </p:spPr>
        <p:txBody>
          <a:bodyPr/>
          <a:lstStyle/>
          <a:p>
            <a:pPr algn="ctr"/>
            <a:r>
              <a:rPr lang="es-MX" dirty="0"/>
              <a:t>REFLEXIÓN SOBRE LA REFORMA DE PENSIONES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Rectangle 3"/>
          <p:cNvSpPr/>
          <p:nvPr/>
        </p:nvSpPr>
        <p:spPr>
          <a:xfrm>
            <a:off x="0" y="3065929"/>
            <a:ext cx="12192000" cy="3792071"/>
          </a:xfrm>
          <a:prstGeom prst="rect">
            <a:avLst/>
          </a:prstGeom>
          <a:solidFill>
            <a:srgbClr val="00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2402541" y="4084800"/>
            <a:ext cx="7386917" cy="1754326"/>
          </a:xfrm>
          <a:prstGeom prst="rect">
            <a:avLst/>
          </a:prstGeom>
          <a:solidFill>
            <a:srgbClr val="00C83C"/>
          </a:solidFill>
          <a:ln>
            <a:solidFill>
              <a:srgbClr val="FFC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s-MX" b="1" dirty="0">
              <a:solidFill>
                <a:schemeClr val="bg1"/>
              </a:solidFill>
            </a:endParaRPr>
          </a:p>
          <a:p>
            <a:pPr algn="ctr"/>
            <a:endParaRPr lang="es-MX" b="1" dirty="0">
              <a:solidFill>
                <a:schemeClr val="bg1"/>
              </a:solidFill>
            </a:endParaRPr>
          </a:p>
          <a:p>
            <a:pPr algn="ctr"/>
            <a:r>
              <a:rPr lang="es-MX" b="1" dirty="0">
                <a:solidFill>
                  <a:schemeClr val="bg1"/>
                </a:solidFill>
              </a:rPr>
              <a:t>La reforma de pensiones sólo beneficia a 1 de cada 4 mexicanos trabajadores</a:t>
            </a:r>
          </a:p>
          <a:p>
            <a:pPr algn="ctr"/>
            <a:endParaRPr lang="es-MX" dirty="0">
              <a:solidFill>
                <a:schemeClr val="bg1"/>
              </a:solidFill>
            </a:endParaRPr>
          </a:p>
          <a:p>
            <a:pPr algn="ctr"/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3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161CD4E0-36AB-244B-8713-DFE1861C9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244"/>
            <a:ext cx="5338113" cy="6252173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BA334A09-796A-5442-ACE3-74B2ED2E5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24" y="163719"/>
            <a:ext cx="4484712" cy="59476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99" y="163719"/>
            <a:ext cx="4182318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</a:rPr>
              <a:t>NUESTRA REALIDAD</a:t>
            </a:r>
            <a:br>
              <a:rPr lang="es-MX" sz="3000" b="1" dirty="0">
                <a:latin typeface="Century Gothic" pitchFamily="34" charset="0"/>
              </a:rPr>
            </a:br>
            <a:r>
              <a:rPr lang="es-MX" sz="3000" b="1" dirty="0">
                <a:latin typeface="Century Gothic" pitchFamily="34" charset="0"/>
              </a:rPr>
              <a:t>EN EL MUNDO</a:t>
            </a:r>
          </a:p>
        </p:txBody>
      </p:sp>
    </p:spTree>
    <p:extLst>
      <p:ext uri="{BB962C8B-B14F-4D97-AF65-F5344CB8AC3E}">
        <p14:creationId xmlns:p14="http://schemas.microsoft.com/office/powerpoint/2010/main" val="1843097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9730899" cy="867728"/>
          </a:xfrm>
        </p:spPr>
        <p:txBody>
          <a:bodyPr/>
          <a:lstStyle/>
          <a:p>
            <a:r>
              <a:rPr lang="es-MX" sz="3000" b="1" dirty="0"/>
              <a:t>NUESTRAS ALTERNATIVAS - LOS 4 PILARES DEL RETIRO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1951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650389" y="1533367"/>
            <a:ext cx="10111408" cy="8677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800" dirty="0"/>
              <a:t>Se recomienda una tasa de reemplazo de un </a:t>
            </a:r>
            <a:r>
              <a:rPr lang="es-ES" sz="2800" b="1" dirty="0">
                <a:solidFill>
                  <a:srgbClr val="00C83C"/>
                </a:solidFill>
              </a:rPr>
              <a:t>70-80% del último sueldo </a:t>
            </a:r>
            <a:r>
              <a:rPr lang="es-ES" sz="1800" dirty="0"/>
              <a:t>para llevar el mismo nivel de vida, lo que nos  genera la necesidad de desarrollar diferentes formas de provisión del ingreso para el retiro.</a:t>
            </a:r>
          </a:p>
        </p:txBody>
      </p:sp>
      <p:graphicFrame>
        <p:nvGraphicFramePr>
          <p:cNvPr id="11" name="2 Diagrama">
            <a:extLst>
              <a:ext uri="{FF2B5EF4-FFF2-40B4-BE49-F238E27FC236}">
                <a16:creationId xmlns:a16="http://schemas.microsoft.com/office/drawing/2014/main" id="{81DF1833-8BFA-1247-81CA-8089A9FDF5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0192491"/>
              </p:ext>
            </p:extLst>
          </p:nvPr>
        </p:nvGraphicFramePr>
        <p:xfrm>
          <a:off x="1489836" y="2401095"/>
          <a:ext cx="9271961" cy="4456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42306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742" y="133495"/>
            <a:ext cx="6497369" cy="867728"/>
          </a:xfrm>
        </p:spPr>
        <p:txBody>
          <a:bodyPr/>
          <a:lstStyle/>
          <a:p>
            <a:r>
              <a:rPr lang="es-MX" sz="3000" b="1" dirty="0">
                <a:solidFill>
                  <a:srgbClr val="00C83C"/>
                </a:solidFill>
                <a:latin typeface="Century Gothic" pitchFamily="34" charset="0"/>
              </a:rPr>
              <a:t>TU YO DEL FUTURO ESPERA QUE TOMES BUENAS DECISIONES 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206"/>
            <a:ext cx="6497369" cy="121477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341243" y="1486080"/>
            <a:ext cx="5118654" cy="42767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400" b="1" dirty="0">
                <a:latin typeface="Century Gothic" panose="020B0502020202020204" pitchFamily="34" charset="0"/>
                <a:sym typeface="Century Gothic" charset="0"/>
              </a:rPr>
              <a:t>FONDOS DE INVERSIÓN </a:t>
            </a:r>
          </a:p>
          <a:p>
            <a:endParaRPr lang="es-MX" sz="2400" b="1" dirty="0">
              <a:solidFill>
                <a:srgbClr val="00C83C"/>
              </a:solidFill>
              <a:latin typeface="Century Gothic" panose="020B0502020202020204" pitchFamily="34" charset="0"/>
              <a:sym typeface="Century Gothic" charset="0"/>
            </a:endParaRPr>
          </a:p>
          <a:p>
            <a:r>
              <a:rPr lang="es-MX" sz="1600" b="1" dirty="0">
                <a:latin typeface="Century Gothic" panose="020B0502020202020204" pitchFamily="34" charset="0"/>
                <a:sym typeface="Century Gothic" charset="0"/>
              </a:rPr>
              <a:t>Instrumentos muy adaptables </a:t>
            </a:r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al ahorro voluntario </a:t>
            </a:r>
            <a:r>
              <a:rPr lang="es-MX" sz="1600" b="1" dirty="0">
                <a:latin typeface="Century Gothic" panose="020B0502020202020204" pitchFamily="34" charset="0"/>
                <a:sym typeface="Century Gothic" charset="0"/>
              </a:rPr>
              <a:t>de largo plazo</a:t>
            </a:r>
          </a:p>
          <a:p>
            <a:endParaRPr lang="es-MX" sz="1600" b="1" dirty="0">
              <a:sym typeface="Century Gothic" charset="0"/>
            </a:endParaRPr>
          </a:p>
          <a:p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Altamente vigilados y regulados por la CNBV.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1600" dirty="0">
              <a:latin typeface="Century Gothic" panose="020B0502020202020204" pitchFamily="34" charset="0"/>
              <a:sym typeface="Century Gothic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MX" sz="1600" dirty="0">
              <a:latin typeface="Century Gothic" panose="020B0502020202020204" pitchFamily="34" charset="0"/>
              <a:sym typeface="Century Gothic" charset="0"/>
            </a:endParaRPr>
          </a:p>
          <a:p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Gran transparencia en costos, composición de inversiones y riesgos a través del Prospecto de Inversión.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1600" dirty="0">
              <a:latin typeface="Century Gothic" panose="020B0502020202020204" pitchFamily="34" charset="0"/>
              <a:sym typeface="Century Gothic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MX" sz="1600" dirty="0">
              <a:latin typeface="Century Gothic" panose="020B0502020202020204" pitchFamily="34" charset="0"/>
              <a:sym typeface="Century Gothic" charset="0"/>
            </a:endParaRPr>
          </a:p>
          <a:p>
            <a:r>
              <a:rPr lang="es-MX" sz="1600" dirty="0">
                <a:latin typeface="Century Gothic" panose="020B0502020202020204" pitchFamily="34" charset="0"/>
                <a:sym typeface="Century Gothic" charset="0"/>
              </a:rPr>
              <a:t>Una amplia gama de objetivos, horizontes de inversión y niveles de riesgo para poder personalizar el portafolio de inversión.</a:t>
            </a:r>
          </a:p>
          <a:p>
            <a:endParaRPr lang="es-MX" sz="1600" dirty="0">
              <a:latin typeface="Century Gothic" panose="020B0502020202020204" pitchFamily="34" charset="0"/>
              <a:sym typeface="Century Gothic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FB4A6B45-6C14-E944-920E-F64077950A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3887" y="8244"/>
            <a:ext cx="5338113" cy="625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3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9730899" cy="867728"/>
          </a:xfrm>
        </p:spPr>
        <p:txBody>
          <a:bodyPr/>
          <a:lstStyle/>
          <a:p>
            <a:r>
              <a:rPr lang="es-MX" sz="3000" b="1" dirty="0"/>
              <a:t>MI RESPONSABILIDAD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080"/>
            <a:ext cx="10274300" cy="192092"/>
          </a:xfrm>
          <a:prstGeom prst="rect">
            <a:avLst/>
          </a:prstGeom>
        </p:spPr>
      </p:pic>
      <p:sp>
        <p:nvSpPr>
          <p:cNvPr id="23" name="TextBox 9">
            <a:extLst>
              <a:ext uri="{FF2B5EF4-FFF2-40B4-BE49-F238E27FC236}">
                <a16:creationId xmlns:a16="http://schemas.microsoft.com/office/drawing/2014/main" id="{41965A82-8BDC-F049-816A-2D6C54E07CD9}"/>
              </a:ext>
            </a:extLst>
          </p:cNvPr>
          <p:cNvSpPr txBox="1"/>
          <p:nvPr/>
        </p:nvSpPr>
        <p:spPr>
          <a:xfrm>
            <a:off x="833836" y="2270726"/>
            <a:ext cx="35780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0" b="1" dirty="0">
                <a:solidFill>
                  <a:srgbClr val="00C83C"/>
                </a:solidFill>
                <a:latin typeface="Century Gothic" pitchFamily="34" charset="0"/>
              </a:rPr>
              <a:t>CREAR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F2CCF-E37C-1B47-B64C-7884AA8AECD2}"/>
              </a:ext>
            </a:extLst>
          </p:cNvPr>
          <p:cNvSpPr txBox="1"/>
          <p:nvPr/>
        </p:nvSpPr>
        <p:spPr>
          <a:xfrm>
            <a:off x="807331" y="3264639"/>
            <a:ext cx="357808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700" b="1" dirty="0">
                <a:solidFill>
                  <a:srgbClr val="3F3F3F"/>
                </a:solidFill>
                <a:latin typeface="Century Gothic" pitchFamily="34" charset="0"/>
              </a:rPr>
              <a:t>MI PROPIO </a:t>
            </a:r>
          </a:p>
          <a:p>
            <a:pPr algn="ctr"/>
            <a:r>
              <a:rPr lang="es-MX" sz="3200" b="1" dirty="0">
                <a:solidFill>
                  <a:srgbClr val="3F3F3F"/>
                </a:solidFill>
                <a:latin typeface="Century Gothic" pitchFamily="34" charset="0"/>
              </a:rPr>
              <a:t>PLAN DE RETIRO</a:t>
            </a:r>
          </a:p>
        </p:txBody>
      </p:sp>
      <p:pic>
        <p:nvPicPr>
          <p:cNvPr id="11" name="Imagen 7">
            <a:extLst>
              <a:ext uri="{FF2B5EF4-FFF2-40B4-BE49-F238E27FC236}">
                <a16:creationId xmlns:a16="http://schemas.microsoft.com/office/drawing/2014/main" id="{1D545A01-87FC-4F45-BC38-DD42B50AD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109" y="2270726"/>
            <a:ext cx="2307782" cy="2423172"/>
          </a:xfrm>
          <a:prstGeom prst="rect">
            <a:avLst/>
          </a:prstGeom>
        </p:spPr>
      </p:pic>
      <p:sp>
        <p:nvSpPr>
          <p:cNvPr id="12" name="TextBox 9">
            <a:extLst>
              <a:ext uri="{FF2B5EF4-FFF2-40B4-BE49-F238E27FC236}">
                <a16:creationId xmlns:a16="http://schemas.microsoft.com/office/drawing/2014/main" id="{939BDEE6-EFD9-3D43-B9AE-9F43461A4468}"/>
              </a:ext>
            </a:extLst>
          </p:cNvPr>
          <p:cNvSpPr txBox="1"/>
          <p:nvPr/>
        </p:nvSpPr>
        <p:spPr>
          <a:xfrm>
            <a:off x="7671956" y="2901667"/>
            <a:ext cx="35780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peor plan de jubilación es aquel que no </a:t>
            </a:r>
            <a:r>
              <a:rPr lang="es-MX" sz="2800" i="1" dirty="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controlas</a:t>
            </a:r>
            <a:r>
              <a:rPr lang="es-MX" sz="2800" dirty="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024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9730899" cy="867728"/>
          </a:xfrm>
        </p:spPr>
        <p:txBody>
          <a:bodyPr/>
          <a:lstStyle/>
          <a:p>
            <a:r>
              <a:rPr lang="es-MX" sz="3000" b="1" dirty="0"/>
              <a:t>LA RECETA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080"/>
            <a:ext cx="10274300" cy="19209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1E95B4C-72C6-B441-A4E3-C0E07740D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53" y="2067439"/>
            <a:ext cx="900298" cy="90029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ECAC449-DEE8-4149-B694-8C16AA0AD1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398" y="2054137"/>
            <a:ext cx="900298" cy="9002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D803E16-917D-2E48-83D6-5AD1B36B07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00C83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461" y="2016216"/>
            <a:ext cx="1085023" cy="1085023"/>
          </a:xfrm>
          <a:prstGeom prst="rect">
            <a:avLst/>
          </a:prstGeom>
        </p:spPr>
      </p:pic>
      <p:sp>
        <p:nvSpPr>
          <p:cNvPr id="14" name="TextBox 9">
            <a:extLst>
              <a:ext uri="{FF2B5EF4-FFF2-40B4-BE49-F238E27FC236}">
                <a16:creationId xmlns:a16="http://schemas.microsoft.com/office/drawing/2014/main" id="{561E92D9-0813-4947-BA81-172669AA07EC}"/>
              </a:ext>
            </a:extLst>
          </p:cNvPr>
          <p:cNvSpPr txBox="1"/>
          <p:nvPr/>
        </p:nvSpPr>
        <p:spPr>
          <a:xfrm>
            <a:off x="500629" y="1268388"/>
            <a:ext cx="452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rgbClr val="3F3F3F"/>
                </a:solidFill>
                <a:latin typeface="Century Gothic" pitchFamily="34" charset="0"/>
              </a:rPr>
              <a:t>LO TRADICIONAL 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AAE332B0-0180-7644-9041-5E436EB00455}"/>
              </a:ext>
            </a:extLst>
          </p:cNvPr>
          <p:cNvSpPr txBox="1"/>
          <p:nvPr/>
        </p:nvSpPr>
        <p:spPr>
          <a:xfrm>
            <a:off x="1678996" y="3050200"/>
            <a:ext cx="2200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3F3F3F"/>
                </a:solidFill>
                <a:latin typeface="Century Gothic" pitchFamily="34" charset="0"/>
              </a:rPr>
              <a:t>INGRESO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B558E68D-6D2C-EC46-BC0F-D18709AA5B97}"/>
              </a:ext>
            </a:extLst>
          </p:cNvPr>
          <p:cNvSpPr txBox="1"/>
          <p:nvPr/>
        </p:nvSpPr>
        <p:spPr>
          <a:xfrm>
            <a:off x="5203835" y="3050199"/>
            <a:ext cx="17323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3F3F3F"/>
                </a:solidFill>
                <a:latin typeface="Century Gothic" pitchFamily="34" charset="0"/>
              </a:rPr>
              <a:t>GASTO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2A634E63-27A6-1C42-831F-E9F3F977FBBB}"/>
              </a:ext>
            </a:extLst>
          </p:cNvPr>
          <p:cNvSpPr txBox="1"/>
          <p:nvPr/>
        </p:nvSpPr>
        <p:spPr>
          <a:xfrm>
            <a:off x="3300412" y="2019147"/>
            <a:ext cx="2200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0" b="1" dirty="0">
                <a:solidFill>
                  <a:srgbClr val="3F3F3F"/>
                </a:solidFill>
                <a:latin typeface="Century Gothic" pitchFamily="34" charset="0"/>
              </a:rPr>
              <a:t>-</a:t>
            </a: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02D21073-8F1A-3E48-89C9-153A5B78DA09}"/>
              </a:ext>
            </a:extLst>
          </p:cNvPr>
          <p:cNvSpPr txBox="1"/>
          <p:nvPr/>
        </p:nvSpPr>
        <p:spPr>
          <a:xfrm>
            <a:off x="6551018" y="2005771"/>
            <a:ext cx="2200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0" b="1" dirty="0">
                <a:latin typeface="Century Gothic" pitchFamily="34" charset="0"/>
              </a:rPr>
              <a:t>=</a:t>
            </a: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BF58BD19-3CDA-424D-A4C6-414EC52F8B19}"/>
              </a:ext>
            </a:extLst>
          </p:cNvPr>
          <p:cNvSpPr txBox="1"/>
          <p:nvPr/>
        </p:nvSpPr>
        <p:spPr>
          <a:xfrm>
            <a:off x="8410862" y="3050199"/>
            <a:ext cx="20053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3F3F3F"/>
                </a:solidFill>
                <a:latin typeface="Century Gothic" pitchFamily="34" charset="0"/>
              </a:rPr>
              <a:t>AHORRO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CC2E84E9-47D1-3A4D-B8BA-84E8AAA930B8}"/>
              </a:ext>
            </a:extLst>
          </p:cNvPr>
          <p:cNvSpPr txBox="1"/>
          <p:nvPr/>
        </p:nvSpPr>
        <p:spPr>
          <a:xfrm>
            <a:off x="487377" y="3838622"/>
            <a:ext cx="6006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rgbClr val="00C83C"/>
                </a:solidFill>
                <a:latin typeface="Century Gothic" pitchFamily="34" charset="0"/>
              </a:rPr>
              <a:t>LO QUE PROPONEMOS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6FEC8A52-6801-9D48-9D31-6799CF486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823" y="4678117"/>
            <a:ext cx="900298" cy="90029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2855F9F-BFCB-B84D-8F5B-2111E652E9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179" y="4690569"/>
            <a:ext cx="900298" cy="90029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04695321-1A5B-A94C-80B8-F18604E4E7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58" y="4626894"/>
            <a:ext cx="1085023" cy="1085023"/>
          </a:xfrm>
          <a:prstGeom prst="rect">
            <a:avLst/>
          </a:prstGeom>
        </p:spPr>
      </p:pic>
      <p:sp>
        <p:nvSpPr>
          <p:cNvPr id="25" name="TextBox 9">
            <a:extLst>
              <a:ext uri="{FF2B5EF4-FFF2-40B4-BE49-F238E27FC236}">
                <a16:creationId xmlns:a16="http://schemas.microsoft.com/office/drawing/2014/main" id="{67F33460-C674-0240-A718-3868C53B8165}"/>
              </a:ext>
            </a:extLst>
          </p:cNvPr>
          <p:cNvSpPr txBox="1"/>
          <p:nvPr/>
        </p:nvSpPr>
        <p:spPr>
          <a:xfrm>
            <a:off x="1763493" y="5713886"/>
            <a:ext cx="2200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00C83C"/>
                </a:solidFill>
                <a:latin typeface="Century Gothic" pitchFamily="34" charset="0"/>
              </a:rPr>
              <a:t>INGRESO</a:t>
            </a: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id="{0F30CC11-532C-534B-A66D-B9BD19A38E0A}"/>
              </a:ext>
            </a:extLst>
          </p:cNvPr>
          <p:cNvSpPr txBox="1"/>
          <p:nvPr/>
        </p:nvSpPr>
        <p:spPr>
          <a:xfrm>
            <a:off x="8665405" y="5713885"/>
            <a:ext cx="17323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00C83C"/>
                </a:solidFill>
                <a:latin typeface="Century Gothic" pitchFamily="34" charset="0"/>
              </a:rPr>
              <a:t>GASTO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EDD43C5B-F9B6-8145-8580-C2AB0A43B10F}"/>
              </a:ext>
            </a:extLst>
          </p:cNvPr>
          <p:cNvSpPr txBox="1"/>
          <p:nvPr/>
        </p:nvSpPr>
        <p:spPr>
          <a:xfrm>
            <a:off x="3384909" y="4629825"/>
            <a:ext cx="2200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0" b="1" dirty="0">
                <a:solidFill>
                  <a:srgbClr val="3F3F3F"/>
                </a:solidFill>
                <a:latin typeface="Century Gothic" pitchFamily="34" charset="0"/>
              </a:rPr>
              <a:t>-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67F988C1-E754-0D4B-B311-7892F3D856E8}"/>
              </a:ext>
            </a:extLst>
          </p:cNvPr>
          <p:cNvSpPr txBox="1"/>
          <p:nvPr/>
        </p:nvSpPr>
        <p:spPr>
          <a:xfrm>
            <a:off x="6635515" y="4616449"/>
            <a:ext cx="2200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0" b="1" dirty="0">
                <a:solidFill>
                  <a:srgbClr val="3F3F3F"/>
                </a:solidFill>
                <a:latin typeface="Century Gothic" pitchFamily="34" charset="0"/>
              </a:rPr>
              <a:t>=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:a16="http://schemas.microsoft.com/office/drawing/2014/main" id="{D9016DB0-1556-B044-B7A4-D4107695D4CF}"/>
              </a:ext>
            </a:extLst>
          </p:cNvPr>
          <p:cNvSpPr txBox="1"/>
          <p:nvPr/>
        </p:nvSpPr>
        <p:spPr>
          <a:xfrm>
            <a:off x="5038643" y="5739639"/>
            <a:ext cx="20053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00C83C"/>
                </a:solidFill>
                <a:latin typeface="Century Gothic" pitchFamily="34" charset="0"/>
              </a:rPr>
              <a:t>AHORRO</a:t>
            </a:r>
          </a:p>
        </p:txBody>
      </p:sp>
    </p:spTree>
    <p:extLst>
      <p:ext uri="{BB962C8B-B14F-4D97-AF65-F5344CB8AC3E}">
        <p14:creationId xmlns:p14="http://schemas.microsoft.com/office/powerpoint/2010/main" val="2660114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618795" cy="867728"/>
          </a:xfrm>
        </p:spPr>
        <p:txBody>
          <a:bodyPr/>
          <a:lstStyle/>
          <a:p>
            <a:r>
              <a:rPr lang="es-MX" sz="3000" b="1" dirty="0"/>
              <a:t>SI ESTAS OBLIGADO A DECLARAR... TAMBIÉN  </a:t>
            </a:r>
            <a:br>
              <a:rPr lang="es-MX" sz="3000" b="1" dirty="0"/>
            </a:br>
            <a:r>
              <a:rPr lang="es-MX" sz="3000" b="1" dirty="0"/>
              <a:t>TIENES DERECHO A DEDUCIR.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1869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341520" y="1496494"/>
            <a:ext cx="10432498" cy="17535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400" b="1" dirty="0">
                <a:solidFill>
                  <a:srgbClr val="00C83C"/>
                </a:solidFill>
              </a:rPr>
              <a:t>PLAN PERSONAL DEL RETIRO</a:t>
            </a:r>
          </a:p>
          <a:p>
            <a:endParaRPr lang="es-MX" sz="1600" b="1" dirty="0"/>
          </a:p>
          <a:p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 plan que te permite ahorrar para tu retiro, con la oportunidad de deducir año con año las aportaciones que realices.*</a:t>
            </a:r>
            <a:endParaRPr lang="es-CO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s-MX" sz="1600" b="1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3DEFB9D0-1DE9-A244-AE77-CC815BEC3C9F}"/>
              </a:ext>
            </a:extLst>
          </p:cNvPr>
          <p:cNvSpPr txBox="1"/>
          <p:nvPr/>
        </p:nvSpPr>
        <p:spPr>
          <a:xfrm>
            <a:off x="9620807" y="6520950"/>
            <a:ext cx="29523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>
                <a:latin typeface="Century Gothic" panose="020B0502020202020204" pitchFamily="34" charset="0"/>
              </a:rPr>
              <a:t>*Artículo 151 fracción V de la LISR.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C3B2950-55BC-954F-B2C1-17E9D6BD50A7}"/>
              </a:ext>
            </a:extLst>
          </p:cNvPr>
          <p:cNvSpPr txBox="1">
            <a:spLocks/>
          </p:cNvSpPr>
          <p:nvPr/>
        </p:nvSpPr>
        <p:spPr>
          <a:xfrm>
            <a:off x="1524411" y="3175534"/>
            <a:ext cx="2744531" cy="7355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200" b="1" dirty="0">
                <a:solidFill>
                  <a:srgbClr val="00C83C"/>
                </a:solidFill>
              </a:rPr>
              <a:t>10% </a:t>
            </a:r>
            <a:r>
              <a:rPr lang="es-MX" sz="1800" b="1" dirty="0"/>
              <a:t>De los ingresos anuales totales</a:t>
            </a:r>
            <a:endParaRPr lang="en-US" sz="1800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428755-91BD-2342-AE2A-590506C99CD9}"/>
              </a:ext>
            </a:extLst>
          </p:cNvPr>
          <p:cNvSpPr txBox="1">
            <a:spLocks/>
          </p:cNvSpPr>
          <p:nvPr/>
        </p:nvSpPr>
        <p:spPr>
          <a:xfrm>
            <a:off x="6056244" y="3429000"/>
            <a:ext cx="4033026" cy="4312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600" dirty="0"/>
              <a:t>El que resulte menor de las opciones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A97E522-D45C-B84F-B4D7-9AFBA0CE2A47}"/>
              </a:ext>
            </a:extLst>
          </p:cNvPr>
          <p:cNvSpPr txBox="1">
            <a:spLocks/>
          </p:cNvSpPr>
          <p:nvPr/>
        </p:nvSpPr>
        <p:spPr>
          <a:xfrm>
            <a:off x="1524411" y="4504740"/>
            <a:ext cx="3048389" cy="7355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200" b="1" dirty="0">
                <a:solidFill>
                  <a:srgbClr val="00C83C"/>
                </a:solidFill>
              </a:rPr>
              <a:t>5 </a:t>
            </a:r>
            <a:r>
              <a:rPr lang="es-MX" sz="1800" b="1" dirty="0"/>
              <a:t>Unidades de Medida y Actualización (UMA’s) vigentes elevados al año</a:t>
            </a:r>
            <a:endParaRPr lang="en-US" sz="1800" b="1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EFF376-E064-F24B-BCAD-6DC46710BC3E}"/>
              </a:ext>
            </a:extLst>
          </p:cNvPr>
          <p:cNvSpPr txBox="1">
            <a:spLocks/>
          </p:cNvSpPr>
          <p:nvPr/>
        </p:nvSpPr>
        <p:spPr>
          <a:xfrm>
            <a:off x="6069496" y="4603585"/>
            <a:ext cx="4380398" cy="884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600" b="1" dirty="0"/>
              <a:t>Es decir:</a:t>
            </a:r>
          </a:p>
          <a:p>
            <a:r>
              <a:rPr lang="es-MX" sz="1600" dirty="0"/>
              <a:t>Con un sueldo anual de $1,800,000 pesos,</a:t>
            </a:r>
          </a:p>
          <a:p>
            <a:r>
              <a:rPr lang="es-MX" sz="1600" dirty="0"/>
              <a:t>Podrás deducir hasta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 </a:t>
            </a:r>
            <a:r>
              <a:rPr lang="es-MX" sz="1600" dirty="0"/>
              <a:t>pesos</a:t>
            </a: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639A75C9-E106-B44E-87FE-9EABEBE041EF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2896677" y="3911085"/>
            <a:ext cx="1821098" cy="0"/>
          </a:xfrm>
          <a:prstGeom prst="straightConnector1">
            <a:avLst/>
          </a:prstGeom>
          <a:ln w="38100">
            <a:solidFill>
              <a:srgbClr val="00C83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92AD27BC-3920-1045-853E-AE55400A980B}"/>
              </a:ext>
            </a:extLst>
          </p:cNvPr>
          <p:cNvCxnSpPr>
            <a:cxnSpLocks/>
          </p:cNvCxnSpPr>
          <p:nvPr/>
        </p:nvCxnSpPr>
        <p:spPr>
          <a:xfrm>
            <a:off x="2896677" y="5501346"/>
            <a:ext cx="1821098" cy="0"/>
          </a:xfrm>
          <a:prstGeom prst="straightConnector1">
            <a:avLst/>
          </a:prstGeom>
          <a:ln w="38100">
            <a:solidFill>
              <a:srgbClr val="00C83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3654BC3A-9E86-9B42-811E-237D636EACA6}"/>
              </a:ext>
            </a:extLst>
          </p:cNvPr>
          <p:cNvCxnSpPr>
            <a:cxnSpLocks/>
          </p:cNvCxnSpPr>
          <p:nvPr/>
        </p:nvCxnSpPr>
        <p:spPr>
          <a:xfrm>
            <a:off x="5542113" y="3245569"/>
            <a:ext cx="0" cy="2518341"/>
          </a:xfrm>
          <a:prstGeom prst="line">
            <a:avLst/>
          </a:prstGeom>
          <a:ln w="12700">
            <a:solidFill>
              <a:srgbClr val="00C83C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56244" y="5635189"/>
            <a:ext cx="4313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TOPE 2023 (UMA´S): </a:t>
            </a:r>
            <a:r>
              <a:rPr lang="en-US" sz="16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</a:t>
            </a:r>
            <a:r>
              <a:rPr lang="es-MX" sz="16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  </a:t>
            </a:r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pesos</a:t>
            </a:r>
          </a:p>
        </p:txBody>
      </p:sp>
    </p:spTree>
    <p:extLst>
      <p:ext uri="{BB962C8B-B14F-4D97-AF65-F5344CB8AC3E}">
        <p14:creationId xmlns:p14="http://schemas.microsoft.com/office/powerpoint/2010/main" val="3205125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3" y="106991"/>
            <a:ext cx="9465584" cy="867728"/>
          </a:xfrm>
        </p:spPr>
        <p:txBody>
          <a:bodyPr/>
          <a:lstStyle/>
          <a:p>
            <a:r>
              <a:rPr lang="es-MX" sz="3000" b="1" dirty="0"/>
              <a:t>¿QUIÉNES ESTAMOS OBLIGADOS A DECLARAR?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8071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5715490" y="1765578"/>
            <a:ext cx="6321287" cy="884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400" b="1" dirty="0">
                <a:solidFill>
                  <a:srgbClr val="00C83C"/>
                </a:solidFill>
              </a:rPr>
              <a:t>Las personas físicas que hayan obtenido ingresos entre otros por:</a:t>
            </a:r>
          </a:p>
          <a:p>
            <a:endParaRPr lang="es-MX" sz="1600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428755-91BD-2342-AE2A-590506C99CD9}"/>
              </a:ext>
            </a:extLst>
          </p:cNvPr>
          <p:cNvSpPr txBox="1">
            <a:spLocks/>
          </p:cNvSpPr>
          <p:nvPr/>
        </p:nvSpPr>
        <p:spPr>
          <a:xfrm>
            <a:off x="5731712" y="3079288"/>
            <a:ext cx="6305065" cy="29850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Honorarios.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Renta de bienes inmuebles.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Actividades empresariales.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Enajenar bienes.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Adquirir bienes.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Percibir salarios.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Por intereses.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Otros ingresos: prestamos, premios y donativos.</a:t>
            </a:r>
          </a:p>
          <a:p>
            <a:endParaRPr lang="es-MX" sz="2000" dirty="0"/>
          </a:p>
          <a:p>
            <a:endParaRPr lang="es-MX" sz="2000" dirty="0"/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B2DD4C44-6BB5-9D47-B803-515673C55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66" y="1765578"/>
            <a:ext cx="3536386" cy="372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7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119077" cy="867728"/>
          </a:xfrm>
        </p:spPr>
        <p:txBody>
          <a:bodyPr/>
          <a:lstStyle/>
          <a:p>
            <a:r>
              <a:rPr lang="es-MX" sz="3000" b="1" dirty="0"/>
              <a:t>SI ESTAS OBLIGADO A DECLARAR... TAMBIÉN  </a:t>
            </a:r>
            <a:br>
              <a:rPr lang="es-MX" sz="3000" b="1" dirty="0"/>
            </a:br>
            <a:r>
              <a:rPr lang="es-MX" sz="3000" b="1" dirty="0"/>
              <a:t>TIENES DERECHO A DEDUCIR.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5394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692917" y="1882102"/>
            <a:ext cx="6321287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CO" sz="2400" b="1" dirty="0">
                <a:solidFill>
                  <a:srgbClr val="00C83C"/>
                </a:solidFill>
                <a:latin typeface="Century Gothic" panose="020B0502020202020204" pitchFamily="34" charset="0"/>
              </a:rPr>
              <a:t>DEDUCCIONES PERSONALES </a:t>
            </a:r>
          </a:p>
          <a:p>
            <a:endParaRPr lang="es-MX" sz="2400" b="1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428755-91BD-2342-AE2A-590506C99CD9}"/>
              </a:ext>
            </a:extLst>
          </p:cNvPr>
          <p:cNvSpPr txBox="1">
            <a:spLocks/>
          </p:cNvSpPr>
          <p:nvPr/>
        </p:nvSpPr>
        <p:spPr>
          <a:xfrm>
            <a:off x="155221" y="2599013"/>
            <a:ext cx="6961195" cy="34811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42950" lvl="1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Honorarios médicos, dentales y gastos hospitalarios.</a:t>
            </a:r>
          </a:p>
          <a:p>
            <a:pPr marL="742950" lvl="1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Primas de Gastos Médicos Mayores.</a:t>
            </a:r>
          </a:p>
          <a:p>
            <a:pPr marL="742950" lvl="1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Gastos funerarios.  </a:t>
            </a:r>
          </a:p>
          <a:p>
            <a:pPr marL="742950" lvl="1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Intereses reales devengados y efectivamente pagados por créditos hipotecarios.</a:t>
            </a:r>
          </a:p>
          <a:p>
            <a:pPr marL="742950" lvl="1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Donativos no onerosos ni remunerativos. </a:t>
            </a:r>
          </a:p>
          <a:p>
            <a:pPr marL="742950" lvl="1" indent="-285750">
              <a:buClr>
                <a:srgbClr val="00C83C"/>
              </a:buClr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Transportación escolar de hijos o nietos.</a:t>
            </a:r>
          </a:p>
          <a:p>
            <a:pPr marL="742950" lvl="1" indent="-285750">
              <a:buClr>
                <a:srgbClr val="00C83C"/>
              </a:buClr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Aportaciones a Planes Personales de Retiro.</a:t>
            </a:r>
          </a:p>
          <a:p>
            <a:pPr marL="742950" lvl="1" indent="-285750">
              <a:buClr>
                <a:srgbClr val="00C83C"/>
              </a:buClr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Aportaciones a Cuentas Especiales del Ahorro.</a:t>
            </a:r>
          </a:p>
          <a:p>
            <a:pPr marL="742950" lvl="1" indent="-285750">
              <a:buClr>
                <a:srgbClr val="00C83C"/>
              </a:buClr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Nutrición y psicólogo (nuevo)</a:t>
            </a:r>
            <a:endParaRPr lang="es-MX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s-MX" sz="2000" dirty="0"/>
          </a:p>
        </p:txBody>
      </p:sp>
      <p:pic>
        <p:nvPicPr>
          <p:cNvPr id="7" name="Imagen 8">
            <a:extLst>
              <a:ext uri="{FF2B5EF4-FFF2-40B4-BE49-F238E27FC236}">
                <a16:creationId xmlns:a16="http://schemas.microsoft.com/office/drawing/2014/main" id="{F88D0646-B490-8741-B693-F0530A4A7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7810" y="2030633"/>
            <a:ext cx="2875721" cy="348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1240" y="3635905"/>
            <a:ext cx="4556760" cy="893762"/>
          </a:xfrm>
        </p:spPr>
        <p:txBody>
          <a:bodyPr/>
          <a:lstStyle/>
          <a:p>
            <a:r>
              <a:rPr lang="es-MX" sz="3200" i="1" dirty="0">
                <a:latin typeface="Century Gothic" panose="020B0502020202020204" pitchFamily="34" charset="0"/>
              </a:rPr>
              <a:t>BENEFICIOS FISCALES</a:t>
            </a:r>
            <a:endParaRPr lang="en-US" i="1" dirty="0">
              <a:latin typeface="Century Gothic" panose="020B0502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0" y="2068644"/>
            <a:ext cx="5531556" cy="1332858"/>
          </a:xfrm>
        </p:spPr>
        <p:txBody>
          <a:bodyPr>
            <a:noAutofit/>
          </a:bodyPr>
          <a:lstStyle/>
          <a:p>
            <a:r>
              <a:rPr lang="es-MX" b="1" dirty="0">
                <a:latin typeface="Century Gothic" panose="020B0502020202020204" pitchFamily="34" charset="0"/>
              </a:rPr>
              <a:t>LAS RECOMPENSAS NOS AYUDAN A CUMPLIR METAS: </a:t>
            </a:r>
          </a:p>
        </p:txBody>
      </p:sp>
    </p:spTree>
    <p:extLst>
      <p:ext uri="{BB962C8B-B14F-4D97-AF65-F5344CB8AC3E}">
        <p14:creationId xmlns:p14="http://schemas.microsoft.com/office/powerpoint/2010/main" val="3436264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119077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  <a:cs typeface="Arial" pitchFamily="34" charset="0"/>
              </a:rPr>
              <a:t>SI ESTAS OBLIGADO A DECLARAR... TAMBIÉN  </a:t>
            </a:r>
            <a:br>
              <a:rPr lang="es-MX" sz="3000" b="1" dirty="0">
                <a:latin typeface="Century Gothic" pitchFamily="34" charset="0"/>
                <a:cs typeface="Arial" pitchFamily="34" charset="0"/>
              </a:rPr>
            </a:br>
            <a:r>
              <a:rPr lang="es-MX" sz="3000" b="1" dirty="0">
                <a:latin typeface="Century Gothic" pitchFamily="34" charset="0"/>
                <a:cs typeface="Arial" pitchFamily="34" charset="0"/>
              </a:rPr>
              <a:t>TIENES DERECHO A DEDUCIR.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5394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427377" y="1294130"/>
            <a:ext cx="4303153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CO" sz="2400" dirty="0">
                <a:solidFill>
                  <a:srgbClr val="00C83C"/>
                </a:solidFill>
                <a:latin typeface="Century Gothic" panose="020B0502020202020204" pitchFamily="34" charset="0"/>
              </a:rPr>
              <a:t>SIN ESTRATEGIA FISCAL</a:t>
            </a:r>
          </a:p>
          <a:p>
            <a:endParaRPr lang="es-MX" sz="2400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1C32D77E-77BE-3D4D-B643-6174002E9D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5502072"/>
              </p:ext>
            </p:extLst>
          </p:nvPr>
        </p:nvGraphicFramePr>
        <p:xfrm>
          <a:off x="440629" y="1883817"/>
          <a:ext cx="4568692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84346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284346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INGRESO ANUAL BRUTO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$600,000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CUOTA FIJA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$85,952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% EXCEDENTE LIMITE INFERIOR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$42,560.31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 ANUAL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$128,512.31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EFECTIVA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21.41%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486CEDE-5A26-4641-95C9-40BD817464FD}"/>
              </a:ext>
            </a:extLst>
          </p:cNvPr>
          <p:cNvSpPr txBox="1">
            <a:spLocks/>
          </p:cNvSpPr>
          <p:nvPr/>
        </p:nvSpPr>
        <p:spPr>
          <a:xfrm>
            <a:off x="5940281" y="1294130"/>
            <a:ext cx="4303153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CO" sz="2400" b="1" dirty="0">
                <a:solidFill>
                  <a:srgbClr val="00C83C"/>
                </a:solidFill>
                <a:latin typeface="Century Gothic" panose="020B0502020202020204" pitchFamily="34" charset="0"/>
              </a:rPr>
              <a:t>CON ESTRATEGIA FISCAL</a:t>
            </a:r>
          </a:p>
          <a:p>
            <a:endParaRPr lang="es-MX" sz="2400" b="1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3D86CBF0-F59B-A04F-8843-4239F683B9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3393944"/>
              </p:ext>
            </p:extLst>
          </p:nvPr>
        </p:nvGraphicFramePr>
        <p:xfrm>
          <a:off x="5688489" y="1867725"/>
          <a:ext cx="6238468" cy="45065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19234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3119234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INGRESO ANUAL BRUTO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$600,000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133989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IMPUESTOS ANUALES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$128,512.31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873463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PPR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$60,000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3401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DEDUCCIONES PERSONALES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$90,000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841109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TOTAL DEDUCIBLES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$150,000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NUEVO INGRESO ANUAL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$450,000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475034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 ANUAL ACTUALIZADO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$84,039.94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SALDO A FAVOR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$44,472.36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EFECTIVA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14.00%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6E52714-D02C-300F-DE5C-7F5DDC95A5AD}"/>
              </a:ext>
            </a:extLst>
          </p:cNvPr>
          <p:cNvSpPr txBox="1"/>
          <p:nvPr/>
        </p:nvSpPr>
        <p:spPr>
          <a:xfrm>
            <a:off x="1138015" y="5497994"/>
            <a:ext cx="411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TOPE PPR 2023 (UMA´S): </a:t>
            </a:r>
            <a:r>
              <a:rPr lang="en-US" sz="16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</a:t>
            </a:r>
            <a:r>
              <a:rPr lang="es-MX" sz="16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 </a:t>
            </a:r>
            <a:endParaRPr lang="es-MX" sz="16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04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119077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  <a:cs typeface="Arial" pitchFamily="34" charset="0"/>
              </a:rPr>
              <a:t>RECOMPENSAS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324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427377" y="1466407"/>
            <a:ext cx="4860240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MX" sz="2400" dirty="0">
                <a:solidFill>
                  <a:srgbClr val="00C83C"/>
                </a:solidFill>
                <a:latin typeface="Century Gothic" pitchFamily="34" charset="0"/>
              </a:rPr>
              <a:t>SI AHORRAS Y REINVIERTES TU DEVOLUCIÓN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1C32D77E-77BE-3D4D-B643-6174002E9D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1978417"/>
              </p:ext>
            </p:extLst>
          </p:nvPr>
        </p:nvGraphicFramePr>
        <p:xfrm>
          <a:off x="427376" y="2319273"/>
          <a:ext cx="4860240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30120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430120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MENSUAL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$5,000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40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 DE RETIRO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65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RECOMPENSA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$4,591,804.42 PESOS</a:t>
                      </a:r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NETO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$1,500,000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DEVOLUCIÓN ANUAL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$18,000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486CEDE-5A26-4641-95C9-40BD817464FD}"/>
              </a:ext>
            </a:extLst>
          </p:cNvPr>
          <p:cNvSpPr txBox="1">
            <a:spLocks/>
          </p:cNvSpPr>
          <p:nvPr/>
        </p:nvSpPr>
        <p:spPr>
          <a:xfrm>
            <a:off x="5940281" y="1466407"/>
            <a:ext cx="4489180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400" b="1" dirty="0">
                <a:solidFill>
                  <a:srgbClr val="00C83C"/>
                </a:solidFill>
                <a:latin typeface="Century Gothic" pitchFamily="34" charset="0"/>
              </a:rPr>
              <a:t>SI LO UTILIZAS PARA AHORRO EDUCATIVO</a:t>
            </a:r>
          </a:p>
          <a:p>
            <a:endParaRPr lang="es-MX" sz="2400" b="1" dirty="0">
              <a:solidFill>
                <a:srgbClr val="00C83C"/>
              </a:solidFill>
              <a:latin typeface="Century Gothic" pitchFamily="34" charset="0"/>
            </a:endParaRPr>
          </a:p>
          <a:p>
            <a:endParaRPr lang="es-MX" sz="2400" b="1" dirty="0">
              <a:solidFill>
                <a:srgbClr val="00C83C"/>
              </a:solidFill>
              <a:latin typeface="Century Gothic" pitchFamily="34" charset="0"/>
            </a:endParaRPr>
          </a:p>
        </p:txBody>
      </p:sp>
      <p:graphicFrame>
        <p:nvGraphicFramePr>
          <p:cNvPr id="12" name="Content Placeholder 3">
            <a:extLst>
              <a:ext uri="{FF2B5EF4-FFF2-40B4-BE49-F238E27FC236}">
                <a16:creationId xmlns:a16="http://schemas.microsoft.com/office/drawing/2014/main" id="{FF8E1ABD-A86F-5543-BFCB-F49B1C2007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2269"/>
              </p:ext>
            </p:extLst>
          </p:nvPr>
        </p:nvGraphicFramePr>
        <p:xfrm>
          <a:off x="6006541" y="2319273"/>
          <a:ext cx="5758082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79041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879041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DEVOLUCIÓN ANUAL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$18,000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 HIJO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1 AÑO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ENTRADA A UNIVERSIDAD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18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RECOMPENSA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$649,850.35 PESOS*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NETO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$324,000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endParaRPr lang="es-MX" sz="1200" b="0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3F42E669-D760-714C-8A4C-A772375096D4}"/>
              </a:ext>
            </a:extLst>
          </p:cNvPr>
          <p:cNvSpPr/>
          <p:nvPr/>
        </p:nvSpPr>
        <p:spPr>
          <a:xfrm>
            <a:off x="427376" y="5755556"/>
            <a:ext cx="6848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9F9F9F"/>
                </a:solidFill>
                <a:latin typeface="Century Gothic" pitchFamily="34" charset="0"/>
              </a:rPr>
              <a:t>*Este ejemplo considera una tasa de rentabilidad del 7%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2B7029-9D76-FF1C-A66A-F96AD181FF0D}"/>
              </a:ext>
            </a:extLst>
          </p:cNvPr>
          <p:cNvSpPr txBox="1"/>
          <p:nvPr/>
        </p:nvSpPr>
        <p:spPr>
          <a:xfrm>
            <a:off x="6159262" y="5427253"/>
            <a:ext cx="411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TOPE PPR 2023 (UMA´S): </a:t>
            </a:r>
            <a:r>
              <a:rPr lang="en-US" sz="16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</a:t>
            </a:r>
            <a:r>
              <a:rPr lang="es-MX" sz="16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 </a:t>
            </a:r>
            <a:endParaRPr lang="es-MX" sz="16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679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119077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  <a:cs typeface="Arial" pitchFamily="34" charset="0"/>
              </a:rPr>
              <a:t>SI ESTAS OBLIGADO A DECLARAR... TAMBIÉN  </a:t>
            </a:r>
            <a:br>
              <a:rPr lang="es-MX" sz="3000" b="1" dirty="0">
                <a:latin typeface="Century Gothic" pitchFamily="34" charset="0"/>
                <a:cs typeface="Arial" pitchFamily="34" charset="0"/>
              </a:rPr>
            </a:br>
            <a:r>
              <a:rPr lang="es-MX" sz="3000" b="1" dirty="0">
                <a:latin typeface="Century Gothic" pitchFamily="34" charset="0"/>
                <a:cs typeface="Arial" pitchFamily="34" charset="0"/>
              </a:rPr>
              <a:t>TIENES DERECHO A DEDUCIR.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5394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427377" y="1294130"/>
            <a:ext cx="4303153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CO" sz="2400" dirty="0">
                <a:solidFill>
                  <a:srgbClr val="00C83C"/>
                </a:solidFill>
                <a:latin typeface="Century Gothic" panose="020B0502020202020204" pitchFamily="34" charset="0"/>
              </a:rPr>
              <a:t>SIN ESTRATEGIA FISCAL</a:t>
            </a:r>
          </a:p>
          <a:p>
            <a:endParaRPr lang="es-MX" sz="2400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1C32D77E-77BE-3D4D-B643-6174002E9D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2014383"/>
              </p:ext>
            </p:extLst>
          </p:nvPr>
        </p:nvGraphicFramePr>
        <p:xfrm>
          <a:off x="440629" y="1883817"/>
          <a:ext cx="4568692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84346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284346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INGRESO ANUAL BRUTO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$1,550,000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CUOTA FIJA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$304,204.21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% EXCEDENTE LIMITE INFERIOR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$130,491.99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 ANUAL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$434,696.20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EFECTIVA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28.04%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486CEDE-5A26-4641-95C9-40BD817464FD}"/>
              </a:ext>
            </a:extLst>
          </p:cNvPr>
          <p:cNvSpPr txBox="1">
            <a:spLocks/>
          </p:cNvSpPr>
          <p:nvPr/>
        </p:nvSpPr>
        <p:spPr>
          <a:xfrm>
            <a:off x="5940281" y="1294130"/>
            <a:ext cx="4303153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CO" sz="2400" b="1" dirty="0">
                <a:solidFill>
                  <a:srgbClr val="00C83C"/>
                </a:solidFill>
                <a:latin typeface="Century Gothic" panose="020B0502020202020204" pitchFamily="34" charset="0"/>
              </a:rPr>
              <a:t>CON ESTRATEGIA FISCAL</a:t>
            </a:r>
          </a:p>
          <a:p>
            <a:endParaRPr lang="es-MX" sz="2400" b="1" dirty="0">
              <a:solidFill>
                <a:srgbClr val="00C83C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3D86CBF0-F59B-A04F-8843-4239F683B9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556420"/>
              </p:ext>
            </p:extLst>
          </p:nvPr>
        </p:nvGraphicFramePr>
        <p:xfrm>
          <a:off x="5688489" y="1867725"/>
          <a:ext cx="6238468" cy="45065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19234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3119234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INGRESO ANUAL BRUTO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$1,550,000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133989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IMPUESTOS ANUALES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$434,696.20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873463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PPR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$154,110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3401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DEDUCCIONES PERSONALES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$154,110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841109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TOTAL DEDUCIBLES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$308,220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NUEVO INGRESO ANUAL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$1,241,780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475034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IMPUESTO ANUAL ACTUALIZADO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$329,901.40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SALDO A FAVOR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0200FF"/>
                          </a:solidFill>
                          <a:latin typeface="Century Gothic" panose="020B0502020202020204" pitchFamily="34" charset="0"/>
                        </a:rPr>
                        <a:t>$104,794.79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47949">
                <a:tc>
                  <a:txBody>
                    <a:bodyPr/>
                    <a:lstStyle/>
                    <a:p>
                      <a:pPr algn="ctr"/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TASA EFECTIVA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21.28%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678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10119077" cy="867728"/>
          </a:xfrm>
        </p:spPr>
        <p:txBody>
          <a:bodyPr/>
          <a:lstStyle/>
          <a:p>
            <a:r>
              <a:rPr lang="es-MX" sz="3000" b="1" dirty="0">
                <a:latin typeface="Century Gothic" pitchFamily="34" charset="0"/>
                <a:cs typeface="Arial" pitchFamily="34" charset="0"/>
              </a:rPr>
              <a:t>RECOMPENSAS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324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427377" y="1466407"/>
            <a:ext cx="4860240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1"/>
            <a:r>
              <a:rPr lang="es-MX" sz="2400" dirty="0">
                <a:solidFill>
                  <a:srgbClr val="00C83C"/>
                </a:solidFill>
                <a:latin typeface="Century Gothic" pitchFamily="34" charset="0"/>
              </a:rPr>
              <a:t>SI AHORRAS Y REINVIERTES TU DEVOLUCIÓN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1C32D77E-77BE-3D4D-B643-6174002E9D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225099"/>
              </p:ext>
            </p:extLst>
          </p:nvPr>
        </p:nvGraphicFramePr>
        <p:xfrm>
          <a:off x="427376" y="2319273"/>
          <a:ext cx="4860240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30120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430120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MENSUAL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$12,800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40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 DE RETIRO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65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RECOMPENSA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$12,097,158.50 PESOS*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NETO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$3,840,000.00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DEVOLUCIÓN ANUAL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$52,224.00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486CEDE-5A26-4641-95C9-40BD817464FD}"/>
              </a:ext>
            </a:extLst>
          </p:cNvPr>
          <p:cNvSpPr txBox="1">
            <a:spLocks/>
          </p:cNvSpPr>
          <p:nvPr/>
        </p:nvSpPr>
        <p:spPr>
          <a:xfrm>
            <a:off x="5940281" y="1466407"/>
            <a:ext cx="4489180" cy="5334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2400" b="1" dirty="0">
                <a:solidFill>
                  <a:srgbClr val="00C83C"/>
                </a:solidFill>
                <a:latin typeface="Century Gothic" pitchFamily="34" charset="0"/>
              </a:rPr>
              <a:t>SI LO UTILIZAS PARA AHORRO EDUCATIVO</a:t>
            </a:r>
          </a:p>
          <a:p>
            <a:endParaRPr lang="es-MX" sz="2400" b="1" dirty="0">
              <a:solidFill>
                <a:srgbClr val="00C83C"/>
              </a:solidFill>
              <a:latin typeface="Century Gothic" pitchFamily="34" charset="0"/>
            </a:endParaRPr>
          </a:p>
          <a:p>
            <a:endParaRPr lang="es-MX" sz="2400" b="1" dirty="0">
              <a:solidFill>
                <a:srgbClr val="00C83C"/>
              </a:solidFill>
              <a:latin typeface="Century Gothic" pitchFamily="34" charset="0"/>
            </a:endParaRPr>
          </a:p>
        </p:txBody>
      </p:sp>
      <p:graphicFrame>
        <p:nvGraphicFramePr>
          <p:cNvPr id="12" name="Content Placeholder 3">
            <a:extLst>
              <a:ext uri="{FF2B5EF4-FFF2-40B4-BE49-F238E27FC236}">
                <a16:creationId xmlns:a16="http://schemas.microsoft.com/office/drawing/2014/main" id="{FF8E1ABD-A86F-5543-BFCB-F49B1C2007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403509"/>
              </p:ext>
            </p:extLst>
          </p:nvPr>
        </p:nvGraphicFramePr>
        <p:xfrm>
          <a:off x="6006541" y="2319273"/>
          <a:ext cx="5758082" cy="29578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79041">
                  <a:extLst>
                    <a:ext uri="{9D8B030D-6E8A-4147-A177-3AD203B41FA5}">
                      <a16:colId xmlns:a16="http://schemas.microsoft.com/office/drawing/2014/main" val="1659535287"/>
                    </a:ext>
                  </a:extLst>
                </a:gridCol>
                <a:gridCol w="2879041">
                  <a:extLst>
                    <a:ext uri="{9D8B030D-6E8A-4147-A177-3AD203B41FA5}">
                      <a16:colId xmlns:a16="http://schemas.microsoft.com/office/drawing/2014/main" val="1102356387"/>
                    </a:ext>
                  </a:extLst>
                </a:gridCol>
              </a:tblGrid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DEVOLUCIÓN ANUAL 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$52,224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3035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EDAD HIJO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1 AÑO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975802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ENTRADA A UNIVERSIDAD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18 AÑOS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746309"/>
                  </a:ext>
                </a:extLst>
              </a:tr>
              <a:tr h="517566"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latin typeface="Century Gothic" panose="020B0502020202020204" pitchFamily="34" charset="0"/>
                        </a:rPr>
                        <a:t>RECOMPENSA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$1,885,432.48 PESOS*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00559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latin typeface="Century Gothic" panose="020B0502020202020204" pitchFamily="34" charset="0"/>
                        </a:rPr>
                        <a:t>AHORRO NETO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$940,032.00 PESOS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71567"/>
                  </a:ext>
                </a:extLst>
              </a:tr>
              <a:tr h="488056">
                <a:tc>
                  <a:txBody>
                    <a:bodyPr/>
                    <a:lstStyle/>
                    <a:p>
                      <a:endParaRPr lang="es-MX" sz="1200" b="0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42125"/>
                  </a:ext>
                </a:extLst>
              </a:tr>
            </a:tbl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3F42E669-D760-714C-8A4C-A772375096D4}"/>
              </a:ext>
            </a:extLst>
          </p:cNvPr>
          <p:cNvSpPr/>
          <p:nvPr/>
        </p:nvSpPr>
        <p:spPr>
          <a:xfrm>
            <a:off x="427376" y="5755556"/>
            <a:ext cx="6848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9F9F9F"/>
                </a:solidFill>
                <a:latin typeface="Century Gothic" pitchFamily="34" charset="0"/>
              </a:rPr>
              <a:t>*Este ejemplo considera una tasa de rentabilidad del 7%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8C516A-DDB4-71EF-8A92-3363D7851377}"/>
              </a:ext>
            </a:extLst>
          </p:cNvPr>
          <p:cNvSpPr txBox="1"/>
          <p:nvPr/>
        </p:nvSpPr>
        <p:spPr>
          <a:xfrm>
            <a:off x="6006541" y="5596530"/>
            <a:ext cx="411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TOPE PPR 2023 (UMA´S): </a:t>
            </a:r>
            <a:r>
              <a:rPr lang="en-US" sz="16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</a:t>
            </a:r>
            <a:r>
              <a:rPr lang="es-MX" sz="16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 </a:t>
            </a:r>
            <a:endParaRPr lang="es-MX" sz="16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085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0017" y="2120347"/>
            <a:ext cx="9144000" cy="754201"/>
          </a:xfrm>
        </p:spPr>
        <p:txBody>
          <a:bodyPr/>
          <a:lstStyle/>
          <a:p>
            <a:r>
              <a:rPr lang="es-MX" b="1" dirty="0">
                <a:latin typeface="Century Gothic" pitchFamily="34" charset="0"/>
              </a:rPr>
              <a:t>LA  RECETA PERFECTA: </a:t>
            </a:r>
            <a:r>
              <a:rPr lang="es-MX" b="1" dirty="0">
                <a:solidFill>
                  <a:srgbClr val="00C83C"/>
                </a:solidFill>
                <a:latin typeface="Century Gothic" pitchFamily="34" charset="0"/>
              </a:rPr>
              <a:t>ASESORARSE</a:t>
            </a:r>
          </a:p>
        </p:txBody>
      </p:sp>
    </p:spTree>
    <p:extLst>
      <p:ext uri="{BB962C8B-B14F-4D97-AF65-F5344CB8AC3E}">
        <p14:creationId xmlns:p14="http://schemas.microsoft.com/office/powerpoint/2010/main" val="40857410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3" y="106991"/>
            <a:ext cx="9465584" cy="867728"/>
          </a:xfrm>
        </p:spPr>
        <p:txBody>
          <a:bodyPr/>
          <a:lstStyle/>
          <a:p>
            <a:r>
              <a:rPr lang="es-MX" sz="3000" b="1" dirty="0"/>
              <a:t>LAS VENTAJAS DE ASESORARSE…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8071"/>
            <a:ext cx="10274300" cy="192092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C428755-91BD-2342-AE2A-590506C99CD9}"/>
              </a:ext>
            </a:extLst>
          </p:cNvPr>
          <p:cNvSpPr txBox="1">
            <a:spLocks/>
          </p:cNvSpPr>
          <p:nvPr/>
        </p:nvSpPr>
        <p:spPr>
          <a:xfrm>
            <a:off x="5731712" y="2395331"/>
            <a:ext cx="6305065" cy="29850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Asesoría personalizada.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Diagnóstico financiero.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Buscar productos flexibles y fáciles de comprender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Buscar alternativas deducibles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Buscar alternativas que den rendimientos sobre mis ahorros</a:t>
            </a:r>
          </a:p>
          <a:p>
            <a:pPr marL="285750" indent="-285750">
              <a:buClr>
                <a:srgbClr val="00C83C"/>
              </a:buClr>
              <a:buSzPct val="112000"/>
              <a:buFont typeface="Arial" panose="020B0604020202020204" pitchFamily="34" charset="0"/>
              <a:buChar char="•"/>
            </a:pPr>
            <a:r>
              <a:rPr lang="es-MX" sz="2000" dirty="0"/>
              <a:t>Buscar servicio continuo</a:t>
            </a:r>
          </a:p>
          <a:p>
            <a:endParaRPr lang="es-MX" sz="2000" dirty="0"/>
          </a:p>
          <a:p>
            <a:endParaRPr lang="es-MX" sz="2000" dirty="0"/>
          </a:p>
        </p:txBody>
      </p:sp>
      <p:pic>
        <p:nvPicPr>
          <p:cNvPr id="7" name="Imagen 5">
            <a:extLst>
              <a:ext uri="{FF2B5EF4-FFF2-40B4-BE49-F238E27FC236}">
                <a16:creationId xmlns:a16="http://schemas.microsoft.com/office/drawing/2014/main" id="{889A7697-D156-E444-8052-DA775F856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760" y="2056368"/>
            <a:ext cx="3468539" cy="332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30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880325D2-23D2-6E46-8B17-151F28D63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097" y="8244"/>
            <a:ext cx="5338112" cy="6252173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D230CF61-71BB-BE47-A021-0C38ACBC2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7791" y="8244"/>
            <a:ext cx="5338112" cy="62521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8E4293-DE22-58EF-F647-D65DA526FD08}"/>
              </a:ext>
            </a:extLst>
          </p:cNvPr>
          <p:cNvSpPr txBox="1"/>
          <p:nvPr/>
        </p:nvSpPr>
        <p:spPr>
          <a:xfrm>
            <a:off x="6420228" y="5921863"/>
            <a:ext cx="411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TOPE PPR 2023 (UMA´S): </a:t>
            </a:r>
            <a:r>
              <a:rPr lang="en-US" sz="16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$189,222.00</a:t>
            </a:r>
            <a:r>
              <a:rPr lang="es-MX" sz="16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 </a:t>
            </a:r>
            <a:endParaRPr lang="es-MX" sz="16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505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7003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4819DC5D-89CA-4BD5-8887-5C8CD1F8AD3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28CE765-A5CC-4E9F-9401-0597C980C7C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3" name="Imagen 2" descr="Interfaz de usuario gráfica, Texto, Aplicación&#10;&#10;Descripción generada automáticamente">
              <a:extLst>
                <a:ext uri="{FF2B5EF4-FFF2-40B4-BE49-F238E27FC236}">
                  <a16:creationId xmlns:a16="http://schemas.microsoft.com/office/drawing/2014/main" id="{EF2D708A-CC64-4223-8CCB-5896997E41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1"/>
            <a:stretch/>
          </p:blipFill>
          <p:spPr>
            <a:xfrm>
              <a:off x="0" y="747531"/>
              <a:ext cx="12192000" cy="4959525"/>
            </a:xfrm>
            <a:prstGeom prst="rect">
              <a:avLst/>
            </a:prstGeom>
          </p:spPr>
        </p:pic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335C87E3-1EC3-46C2-8009-5AADA1DA9421}"/>
                </a:ext>
              </a:extLst>
            </p:cNvPr>
            <p:cNvSpPr/>
            <p:nvPr/>
          </p:nvSpPr>
          <p:spPr>
            <a:xfrm>
              <a:off x="1021977" y="4819551"/>
              <a:ext cx="6360458" cy="1075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rgbClr val="3F3F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Agrega a Sami a </a:t>
              </a:r>
              <a:r>
                <a:rPr lang="es-MX" dirty="0" err="1">
                  <a:solidFill>
                    <a:srgbClr val="3F3F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whatsapp</a:t>
              </a:r>
              <a:endParaRPr lang="es-MX" dirty="0">
                <a:solidFill>
                  <a:srgbClr val="3F3F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ctr"/>
              <a:r>
                <a:rPr lang="es-MX" sz="3600" b="1" dirty="0">
                  <a:solidFill>
                    <a:srgbClr val="00C83C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	+ 52 55 2388 9900</a:t>
              </a:r>
            </a:p>
          </p:txBody>
        </p:sp>
        <p:pic>
          <p:nvPicPr>
            <p:cNvPr id="1026" name="Picture 2" descr="Whatsapp Logo - PNG y Vector">
              <a:extLst>
                <a:ext uri="{FF2B5EF4-FFF2-40B4-BE49-F238E27FC236}">
                  <a16:creationId xmlns:a16="http://schemas.microsoft.com/office/drawing/2014/main" id="{25103A63-BD2E-4D51-92CC-3A3FC76FB7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052" y="4753535"/>
              <a:ext cx="1325096" cy="1331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53083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777" y="-718659"/>
            <a:ext cx="12442977" cy="82953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02422" y="2739180"/>
            <a:ext cx="707138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rgbClr val="00C83C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Ya estamos en </a:t>
            </a:r>
          </a:p>
          <a:p>
            <a:r>
              <a:rPr lang="es-MX" sz="4000" b="1" dirty="0" err="1">
                <a:solidFill>
                  <a:srgbClr val="00C83C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Spotify</a:t>
            </a:r>
            <a:r>
              <a:rPr lang="es-MX" sz="4000" b="1" dirty="0">
                <a:solidFill>
                  <a:srgbClr val="00C83C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r>
              <a:rPr lang="es-MX" sz="40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Skandia</a:t>
            </a:r>
            <a:r>
              <a:rPr lang="es-MX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 México</a:t>
            </a:r>
          </a:p>
          <a:p>
            <a:endParaRPr lang="es-MX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ahoma" panose="020B0604030504040204" pitchFamily="34" charset="0"/>
            </a:endParaRPr>
          </a:p>
          <a:p>
            <a:endParaRPr lang="es-MX" sz="4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4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Imagen" descr="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4801" y="2237027"/>
            <a:ext cx="2064885" cy="19905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Imagen" descr="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625" y="2237027"/>
            <a:ext cx="2003366" cy="2003366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Nuestro impacto…"/>
          <p:cNvSpPr txBox="1"/>
          <p:nvPr/>
        </p:nvSpPr>
        <p:spPr>
          <a:xfrm>
            <a:off x="559105" y="517856"/>
            <a:ext cx="3048912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l">
              <a:defRPr sz="6000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sz="3000" dirty="0">
                <a:solidFill>
                  <a:srgbClr val="00C83C"/>
                </a:solidFill>
                <a:latin typeface="Verdana"/>
                <a:ea typeface="Verdana"/>
                <a:cs typeface="Verdana"/>
                <a:sym typeface="Verdana"/>
              </a:rPr>
              <a:t>Skandia </a:t>
            </a:r>
            <a:r>
              <a:rPr lang="es-MX" sz="3000" dirty="0">
                <a:solidFill>
                  <a:srgbClr val="00C83C"/>
                </a:solidFill>
                <a:latin typeface="Verdana"/>
                <a:ea typeface="Verdana"/>
                <a:cs typeface="Verdana"/>
                <a:sym typeface="Verdana"/>
              </a:rPr>
              <a:t>México</a:t>
            </a:r>
          </a:p>
          <a:p>
            <a:pPr algn="l">
              <a:defRPr sz="6000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3000" dirty="0">
                <a:solidFill>
                  <a:srgbClr val="00C83C"/>
                </a:solidFill>
                <a:latin typeface="Verdana"/>
                <a:ea typeface="Verdana"/>
                <a:cs typeface="Verdana"/>
                <a:sym typeface="Verdana"/>
              </a:rPr>
              <a:t>2022</a:t>
            </a:r>
            <a:endParaRPr sz="3000" dirty="0">
              <a:solidFill>
                <a:srgbClr val="00C83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3" name="+ 1.850…"/>
          <p:cNvSpPr txBox="1"/>
          <p:nvPr/>
        </p:nvSpPr>
        <p:spPr>
          <a:xfrm>
            <a:off x="4951252" y="4350483"/>
            <a:ext cx="2003366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EMPRESA</a:t>
            </a: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S</a:t>
            </a:r>
            <a:endParaRPr lang="es-MX"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Manejando caja de ahorro, fondo de ahorro y planes privados de pensiones</a:t>
            </a:r>
          </a:p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5" name="+ 11.000.000.000…"/>
          <p:cNvSpPr txBox="1"/>
          <p:nvPr/>
        </p:nvSpPr>
        <p:spPr>
          <a:xfrm>
            <a:off x="9481710" y="4451177"/>
            <a:ext cx="1915167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AUM</a:t>
            </a:r>
          </a:p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Manejando activos bajo administración</a:t>
            </a:r>
          </a:p>
        </p:txBody>
      </p:sp>
      <p:sp>
        <p:nvSpPr>
          <p:cNvPr id="206" name="765K"/>
          <p:cNvSpPr txBox="1"/>
          <p:nvPr/>
        </p:nvSpPr>
        <p:spPr>
          <a:xfrm>
            <a:off x="879241" y="2975590"/>
            <a:ext cx="820738" cy="38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s-CO" sz="2200" dirty="0">
                <a:solidFill>
                  <a:srgbClr val="00C83C"/>
                </a:solidFill>
              </a:rPr>
              <a:t>+</a:t>
            </a:r>
            <a:r>
              <a:rPr lang="es-CO" sz="2200" dirty="0"/>
              <a:t>370</a:t>
            </a:r>
            <a:endParaRPr sz="2200" dirty="0"/>
          </a:p>
        </p:txBody>
      </p:sp>
      <p:sp>
        <p:nvSpPr>
          <p:cNvPr id="20" name="Rectangle 19"/>
          <p:cNvSpPr/>
          <p:nvPr/>
        </p:nvSpPr>
        <p:spPr>
          <a:xfrm>
            <a:off x="559105" y="6036331"/>
            <a:ext cx="29178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** Datos al cierre del segundo semestre   2022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764" y="-58498"/>
            <a:ext cx="3163423" cy="1149864"/>
          </a:xfrm>
          <a:prstGeom prst="rect">
            <a:avLst/>
          </a:prstGeom>
        </p:spPr>
      </p:pic>
      <p:pic>
        <p:nvPicPr>
          <p:cNvPr id="16" name="Imagen" descr="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256" y="2224250"/>
            <a:ext cx="2003366" cy="2003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n" descr="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9585" y="2187382"/>
            <a:ext cx="2003366" cy="205301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765K"/>
          <p:cNvSpPr txBox="1"/>
          <p:nvPr/>
        </p:nvSpPr>
        <p:spPr>
          <a:xfrm>
            <a:off x="2951812" y="3010227"/>
            <a:ext cx="1102866" cy="38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s-CO" sz="2200" dirty="0">
                <a:solidFill>
                  <a:srgbClr val="00C83C"/>
                </a:solidFill>
              </a:rPr>
              <a:t>+</a:t>
            </a:r>
            <a:r>
              <a:rPr lang="es-CO" sz="2200" dirty="0"/>
              <a:t>5,800</a:t>
            </a:r>
            <a:endParaRPr sz="2200" dirty="0"/>
          </a:p>
        </p:txBody>
      </p:sp>
      <p:sp>
        <p:nvSpPr>
          <p:cNvPr id="21" name="765K"/>
          <p:cNvSpPr txBox="1"/>
          <p:nvPr/>
        </p:nvSpPr>
        <p:spPr>
          <a:xfrm>
            <a:off x="5257275" y="3031009"/>
            <a:ext cx="820738" cy="38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s-CO" sz="2200" dirty="0">
                <a:solidFill>
                  <a:srgbClr val="00C83C"/>
                </a:solidFill>
              </a:rPr>
              <a:t>+</a:t>
            </a:r>
            <a:r>
              <a:rPr lang="es-CO" sz="2200" dirty="0"/>
              <a:t>465</a:t>
            </a:r>
            <a:endParaRPr sz="2200" dirty="0"/>
          </a:p>
        </p:txBody>
      </p:sp>
      <p:sp>
        <p:nvSpPr>
          <p:cNvPr id="22" name="765K"/>
          <p:cNvSpPr txBox="1"/>
          <p:nvPr/>
        </p:nvSpPr>
        <p:spPr>
          <a:xfrm>
            <a:off x="7337289" y="3037936"/>
            <a:ext cx="1461939" cy="38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s-CO" sz="2200" dirty="0">
                <a:solidFill>
                  <a:srgbClr val="00C83C"/>
                </a:solidFill>
              </a:rPr>
              <a:t>+</a:t>
            </a:r>
            <a:r>
              <a:rPr lang="es-CO" sz="2200" dirty="0"/>
              <a:t>615,000</a:t>
            </a:r>
            <a:endParaRPr sz="2200" dirty="0"/>
          </a:p>
        </p:txBody>
      </p:sp>
      <p:sp>
        <p:nvSpPr>
          <p:cNvPr id="23" name="765K"/>
          <p:cNvSpPr txBox="1"/>
          <p:nvPr/>
        </p:nvSpPr>
        <p:spPr>
          <a:xfrm>
            <a:off x="9758800" y="2720164"/>
            <a:ext cx="1123706" cy="106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s-CO" sz="2200" dirty="0">
                <a:solidFill>
                  <a:srgbClr val="00C83C"/>
                </a:solidFill>
              </a:rPr>
              <a:t>2.8 </a:t>
            </a:r>
          </a:p>
          <a:p>
            <a:r>
              <a:rPr lang="es-CO" sz="2200" dirty="0">
                <a:solidFill>
                  <a:srgbClr val="00C83C"/>
                </a:solidFill>
              </a:rPr>
              <a:t>billones</a:t>
            </a:r>
          </a:p>
          <a:p>
            <a:r>
              <a:rPr lang="es-CO" sz="2200" dirty="0" err="1">
                <a:solidFill>
                  <a:srgbClr val="00C83C"/>
                </a:solidFill>
              </a:rPr>
              <a:t>usd</a:t>
            </a:r>
            <a:endParaRPr sz="2200" dirty="0"/>
          </a:p>
        </p:txBody>
      </p:sp>
      <p:pic>
        <p:nvPicPr>
          <p:cNvPr id="18" name="Imagen" descr="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29" y="2160006"/>
            <a:ext cx="2003366" cy="206761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+ 1.850…"/>
          <p:cNvSpPr txBox="1"/>
          <p:nvPr/>
        </p:nvSpPr>
        <p:spPr>
          <a:xfrm>
            <a:off x="661233" y="4404589"/>
            <a:ext cx="1357744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EMPLEADOS</a:t>
            </a: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trabajando para 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nuestros clientes</a:t>
            </a: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+ 1.850…"/>
          <p:cNvSpPr txBox="1"/>
          <p:nvPr/>
        </p:nvSpPr>
        <p:spPr>
          <a:xfrm>
            <a:off x="2731118" y="4397753"/>
            <a:ext cx="1827936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ASESORES</a:t>
            </a: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que</a:t>
            </a: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 guían a nuestros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 clientes para construir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 la mejor versión de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 su futuro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financiero</a:t>
            </a: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+ 1.850…"/>
          <p:cNvSpPr txBox="1"/>
          <p:nvPr/>
        </p:nvSpPr>
        <p:spPr>
          <a:xfrm>
            <a:off x="7724641" y="4424500"/>
            <a:ext cx="958596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CLIENTE</a:t>
            </a: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S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que </a:t>
            </a:r>
            <a:r>
              <a:rPr sz="1200" dirty="0" err="1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conf</a:t>
            </a:r>
            <a:r>
              <a:rPr lang="es-MX"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í</a:t>
            </a: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an</a:t>
            </a:r>
          </a:p>
          <a:p>
            <a:pPr>
              <a:defRPr sz="2000" b="0">
                <a:latin typeface="Verdana"/>
                <a:ea typeface="Verdana"/>
                <a:cs typeface="Verdana"/>
                <a:sym typeface="Verdana"/>
              </a:defRPr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en </a:t>
            </a:r>
            <a:r>
              <a:rPr sz="1200" dirty="0" err="1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cs typeface="Verdana"/>
                <a:sym typeface="Verdana"/>
              </a:rPr>
              <a:t>nosotros</a:t>
            </a:r>
            <a:endParaRPr sz="1200" dirty="0">
              <a:solidFill>
                <a:schemeClr val="bg1">
                  <a:lumMod val="50000"/>
                </a:schemeClr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2085654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2027"/>
          <a:stretch/>
        </p:blipFill>
        <p:spPr>
          <a:xfrm>
            <a:off x="0" y="0"/>
            <a:ext cx="5839097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n 706">
            <a:extLst>
              <a:ext uri="{FF2B5EF4-FFF2-40B4-BE49-F238E27FC236}">
                <a16:creationId xmlns:a16="http://schemas.microsoft.com/office/drawing/2014/main" id="{D48BF917-98D2-EF4F-9872-868297C9E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2" y="986885"/>
            <a:ext cx="707746" cy="711285"/>
          </a:xfrm>
          <a:prstGeom prst="rect">
            <a:avLst/>
          </a:prstGeom>
        </p:spPr>
      </p:pic>
      <p:pic>
        <p:nvPicPr>
          <p:cNvPr id="4" name="Imagen 656">
            <a:extLst>
              <a:ext uri="{FF2B5EF4-FFF2-40B4-BE49-F238E27FC236}">
                <a16:creationId xmlns:a16="http://schemas.microsoft.com/office/drawing/2014/main" id="{12177E25-36E0-D342-9225-CA5D83FA1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8687" y="898567"/>
            <a:ext cx="886610" cy="891044"/>
          </a:xfrm>
          <a:prstGeom prst="rect">
            <a:avLst/>
          </a:prstGeom>
        </p:spPr>
      </p:pic>
      <p:pic>
        <p:nvPicPr>
          <p:cNvPr id="5" name="Imagen 438">
            <a:extLst>
              <a:ext uri="{FF2B5EF4-FFF2-40B4-BE49-F238E27FC236}">
                <a16:creationId xmlns:a16="http://schemas.microsoft.com/office/drawing/2014/main" id="{3D93076D-E4CD-B44A-BA31-53FDE120BF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0156" y="3264942"/>
            <a:ext cx="951312" cy="956069"/>
          </a:xfrm>
          <a:prstGeom prst="rect">
            <a:avLst/>
          </a:prstGeom>
        </p:spPr>
      </p:pic>
      <p:pic>
        <p:nvPicPr>
          <p:cNvPr id="6" name="Imagen 620">
            <a:extLst>
              <a:ext uri="{FF2B5EF4-FFF2-40B4-BE49-F238E27FC236}">
                <a16:creationId xmlns:a16="http://schemas.microsoft.com/office/drawing/2014/main" id="{76225D54-69F2-BE44-A60B-53E35BD56D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8687" y="3264942"/>
            <a:ext cx="1092731" cy="10981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78307" y="1789611"/>
            <a:ext cx="2127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Whatsapp</a:t>
            </a:r>
            <a:endParaRPr lang="es-MX" sz="16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MX" sz="16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+52 55 2388 9900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86524" y="1789611"/>
            <a:ext cx="24539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Portal de Clientes</a:t>
            </a:r>
          </a:p>
          <a:p>
            <a:r>
              <a:rPr lang="es-MX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Skandia Net</a:t>
            </a:r>
          </a:p>
          <a:p>
            <a:r>
              <a:rPr lang="es-MX" sz="16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www.skandia.com.mx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86785" y="4476206"/>
            <a:ext cx="24539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Chat de Clientes</a:t>
            </a:r>
          </a:p>
          <a:p>
            <a:r>
              <a:rPr lang="es-MX" sz="16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www.skandia.com.mx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89230" y="4476206"/>
            <a:ext cx="2869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Correo</a:t>
            </a:r>
          </a:p>
          <a:p>
            <a:r>
              <a:rPr lang="es-MX" sz="16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servicio@skandia.com.mx</a:t>
            </a:r>
          </a:p>
        </p:txBody>
      </p:sp>
    </p:spTree>
    <p:extLst>
      <p:ext uri="{BB962C8B-B14F-4D97-AF65-F5344CB8AC3E}">
        <p14:creationId xmlns:p14="http://schemas.microsoft.com/office/powerpoint/2010/main" val="24470639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-12700"/>
            <a:ext cx="12385014" cy="690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37" y="5024456"/>
            <a:ext cx="7377742" cy="1644809"/>
          </a:xfrm>
          <a:prstGeom prst="rect">
            <a:avLst/>
          </a:prstGeom>
        </p:spPr>
      </p:pic>
      <p:sp>
        <p:nvSpPr>
          <p:cNvPr id="4" name="CuadroTexto 11">
            <a:extLst>
              <a:ext uri="{FF2B5EF4-FFF2-40B4-BE49-F238E27FC236}">
                <a16:creationId xmlns:a16="http://schemas.microsoft.com/office/drawing/2014/main" id="{54501B14-952B-1446-A731-99738AAE0958}"/>
              </a:ext>
            </a:extLst>
          </p:cNvPr>
          <p:cNvSpPr txBox="1"/>
          <p:nvPr/>
        </p:nvSpPr>
        <p:spPr>
          <a:xfrm>
            <a:off x="3215645" y="4131904"/>
            <a:ext cx="57505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66" hangingPunct="0">
              <a:defRPr/>
            </a:pPr>
            <a:r>
              <a:rPr lang="es-ES" sz="2000" b="1" kern="0" spc="3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 Neue"/>
                <a:sym typeface="Helvetica Neue"/>
              </a:rPr>
              <a:t>#TOMEMOSDECISIONES</a:t>
            </a:r>
          </a:p>
          <a:p>
            <a:pPr algn="ctr" defTabSz="410766" hangingPunct="0">
              <a:defRPr/>
            </a:pPr>
            <a:endParaRPr lang="es-ES" sz="2000" kern="0" spc="3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Helvetica Neue"/>
              <a:sym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2891" y="4839790"/>
            <a:ext cx="213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@</a:t>
            </a:r>
            <a:r>
              <a:rPr lang="es-MX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SkandiaMexico</a:t>
            </a:r>
            <a:endParaRPr lang="es-MX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283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0" y="346742"/>
            <a:ext cx="7814297" cy="867728"/>
          </a:xfrm>
        </p:spPr>
        <p:txBody>
          <a:bodyPr/>
          <a:lstStyle/>
          <a:p>
            <a:r>
              <a:rPr lang="es-MX" sz="3000" b="1" dirty="0"/>
              <a:t>¿PORQUÉ AHORRAR PARA EL RETIRO?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5304"/>
            <a:ext cx="10274300" cy="192092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96C9F015-CE0E-5843-861C-D209E9084ABF}"/>
              </a:ext>
            </a:extLst>
          </p:cNvPr>
          <p:cNvSpPr txBox="1">
            <a:spLocks/>
          </p:cNvSpPr>
          <p:nvPr/>
        </p:nvSpPr>
        <p:spPr>
          <a:xfrm>
            <a:off x="4449692" y="2089272"/>
            <a:ext cx="7359881" cy="3476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Estamos experimentando la tasa de crecimiento poblacional más baja de las últimas 4 décadas.</a:t>
            </a:r>
          </a:p>
          <a:p>
            <a:endParaRPr lang="es-CO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La esperanza de vida actual en México es de </a:t>
            </a:r>
            <a:r>
              <a:rPr lang="es-CO" sz="2800" b="1" dirty="0">
                <a:solidFill>
                  <a:srgbClr val="00C83C"/>
                </a:solidFill>
              </a:rPr>
              <a:t>76 años </a:t>
            </a:r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 edad. </a:t>
            </a:r>
          </a:p>
          <a:p>
            <a:endParaRPr lang="es-CO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El dinero ahorrado solo alcanza para mantenerse </a:t>
            </a:r>
            <a:r>
              <a:rPr lang="es-CO" sz="2800" b="1" dirty="0">
                <a:solidFill>
                  <a:srgbClr val="00C83C"/>
                </a:solidFill>
              </a:rPr>
              <a:t>9 años.</a:t>
            </a:r>
          </a:p>
          <a:p>
            <a:endParaRPr lang="es-CO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 los 9.3 millones de adultos mayores que existen actualmente, el </a:t>
            </a:r>
            <a:r>
              <a:rPr lang="es-CO" sz="2800" b="1" dirty="0">
                <a:solidFill>
                  <a:srgbClr val="00C83C"/>
                </a:solidFill>
              </a:rPr>
              <a:t>51%</a:t>
            </a:r>
            <a:r>
              <a:rPr lang="es-CO" sz="2800" b="1" dirty="0">
                <a:solidFill>
                  <a:srgbClr val="007150"/>
                </a:solidFill>
              </a:rPr>
              <a:t>  </a:t>
            </a:r>
            <a:r>
              <a:rPr lang="es-CO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recibe menos de un salario mínimo.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C67A2FAA-DFA7-EB4A-8FEF-BF9A0B0D7D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40" y="978052"/>
            <a:ext cx="3799829" cy="454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16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1" y="114657"/>
            <a:ext cx="11301673" cy="867728"/>
          </a:xfrm>
        </p:spPr>
        <p:txBody>
          <a:bodyPr/>
          <a:lstStyle/>
          <a:p>
            <a:r>
              <a:rPr lang="es-CO" sz="3000" b="1" dirty="0"/>
              <a:t>¿DE QUÉ VIVIRÁN LAS PERSONAS QUE HOY TIENEN 30 AÑOS A LA EDAD DE SU RETIRO?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750"/>
            <a:ext cx="10274300" cy="19209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6D5C2A0-F2D3-0440-9A7F-64F8282C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736" y="1284797"/>
            <a:ext cx="7336993" cy="5844511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2D20FFC8-2221-E847-BB15-EBA7F4ED6D50}"/>
              </a:ext>
            </a:extLst>
          </p:cNvPr>
          <p:cNvSpPr txBox="1"/>
          <p:nvPr/>
        </p:nvSpPr>
        <p:spPr>
          <a:xfrm>
            <a:off x="10667729" y="6388429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>
                <a:latin typeface="Century Gothic" panose="020B0502020202020204" pitchFamily="34" charset="0"/>
              </a:rPr>
              <a:t>Fuente: </a:t>
            </a:r>
            <a:r>
              <a:rPr lang="es-MX" sz="1050" b="1" dirty="0">
                <a:latin typeface="Century Gothic" panose="020B0502020202020204" pitchFamily="34" charset="0"/>
              </a:rPr>
              <a:t>CONAPO</a:t>
            </a:r>
          </a:p>
        </p:txBody>
      </p:sp>
    </p:spTree>
    <p:extLst>
      <p:ext uri="{BB962C8B-B14F-4D97-AF65-F5344CB8AC3E}">
        <p14:creationId xmlns:p14="http://schemas.microsoft.com/office/powerpoint/2010/main" val="3032996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3" y="106991"/>
            <a:ext cx="4876800" cy="867728"/>
          </a:xfrm>
        </p:spPr>
        <p:txBody>
          <a:bodyPr/>
          <a:lstStyle/>
          <a:p>
            <a:r>
              <a:rPr lang="es-MX" sz="3000" b="1" dirty="0"/>
              <a:t>EL RETIRO EN MÉXICO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1808"/>
            <a:ext cx="10274300" cy="192092"/>
          </a:xfrm>
          <a:prstGeom prst="rect">
            <a:avLst/>
          </a:prstGeom>
        </p:spPr>
      </p:pic>
      <p:pic>
        <p:nvPicPr>
          <p:cNvPr id="17" name="Picture 1">
            <a:extLst>
              <a:ext uri="{FF2B5EF4-FFF2-40B4-BE49-F238E27FC236}">
                <a16:creationId xmlns:a16="http://schemas.microsoft.com/office/drawing/2014/main" id="{CF5F746C-D4D6-FD4C-BB07-AF9B33C0E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937" y="722991"/>
            <a:ext cx="9516035" cy="5538020"/>
          </a:xfrm>
          <a:prstGeom prst="rect">
            <a:avLst/>
          </a:prstGeom>
        </p:spPr>
      </p:pic>
      <p:sp>
        <p:nvSpPr>
          <p:cNvPr id="19" name="TextBox 4">
            <a:extLst>
              <a:ext uri="{FF2B5EF4-FFF2-40B4-BE49-F238E27FC236}">
                <a16:creationId xmlns:a16="http://schemas.microsoft.com/office/drawing/2014/main" id="{7D25C44E-DE9B-2549-8A69-D541E400B134}"/>
              </a:ext>
            </a:extLst>
          </p:cNvPr>
          <p:cNvSpPr txBox="1"/>
          <p:nvPr/>
        </p:nvSpPr>
        <p:spPr>
          <a:xfrm>
            <a:off x="10906268" y="6401682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>
                <a:latin typeface="Century Gothic" panose="020B0502020202020204" pitchFamily="34" charset="0"/>
              </a:rPr>
              <a:t>Fuente: </a:t>
            </a:r>
            <a:r>
              <a:rPr lang="es-MX" sz="1050" b="1" dirty="0">
                <a:latin typeface="Century Gothic" panose="020B0502020202020204" pitchFamily="34" charset="0"/>
              </a:rPr>
              <a:t>INEGI</a:t>
            </a:r>
          </a:p>
        </p:txBody>
      </p:sp>
    </p:spTree>
    <p:extLst>
      <p:ext uri="{BB962C8B-B14F-4D97-AF65-F5344CB8AC3E}">
        <p14:creationId xmlns:p14="http://schemas.microsoft.com/office/powerpoint/2010/main" val="1458448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222" y="106991"/>
            <a:ext cx="9730899" cy="867728"/>
          </a:xfrm>
        </p:spPr>
        <p:txBody>
          <a:bodyPr/>
          <a:lstStyle/>
          <a:p>
            <a:r>
              <a:rPr lang="es-MX" sz="3000" b="1" dirty="0"/>
              <a:t>TENEMOS POCO TIEMPO PARA AHORRAR Y UN PANORAMA DE VEJEZ CADA VEZ MÁS LARGO…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5393"/>
            <a:ext cx="10274300" cy="192092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4F0BB6A2-2E60-2B46-8D2A-073DFA6C8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070" y="1438014"/>
            <a:ext cx="7744581" cy="4794985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9A4DED61-F895-274A-9B95-EFB4D9763FE7}"/>
              </a:ext>
            </a:extLst>
          </p:cNvPr>
          <p:cNvSpPr txBox="1"/>
          <p:nvPr/>
        </p:nvSpPr>
        <p:spPr>
          <a:xfrm>
            <a:off x="10720738" y="6481194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>
                <a:latin typeface="Century Gothic" panose="020B0502020202020204" pitchFamily="34" charset="0"/>
              </a:rPr>
              <a:t>Fuente: </a:t>
            </a:r>
            <a:r>
              <a:rPr lang="es-MX" sz="1050" b="1" dirty="0">
                <a:latin typeface="Century Gothic" panose="020B0502020202020204" pitchFamily="34" charset="0"/>
              </a:rPr>
              <a:t>CONACYT</a:t>
            </a:r>
          </a:p>
        </p:txBody>
      </p:sp>
    </p:spTree>
    <p:extLst>
      <p:ext uri="{BB962C8B-B14F-4D97-AF65-F5344CB8AC3E}">
        <p14:creationId xmlns:p14="http://schemas.microsoft.com/office/powerpoint/2010/main" val="3980830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993" y="1439494"/>
            <a:ext cx="8375428" cy="156590"/>
          </a:xfrm>
          <a:prstGeom prst="rect">
            <a:avLst/>
          </a:prstGeom>
        </p:spPr>
      </p:pic>
      <p:pic>
        <p:nvPicPr>
          <p:cNvPr id="20" name="Picture 3">
            <a:extLst>
              <a:ext uri="{FF2B5EF4-FFF2-40B4-BE49-F238E27FC236}">
                <a16:creationId xmlns:a16="http://schemas.microsoft.com/office/drawing/2014/main" id="{5B62C379-82FB-B545-803B-367EE103F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75" y="0"/>
            <a:ext cx="5274884" cy="62073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680" y="110223"/>
            <a:ext cx="4543002" cy="867728"/>
          </a:xfrm>
        </p:spPr>
        <p:txBody>
          <a:bodyPr/>
          <a:lstStyle/>
          <a:p>
            <a:r>
              <a:rPr lang="es-MX" sz="3000" b="1" dirty="0"/>
              <a:t>¿DE QUIÉN ES LA RESPONSABILIDAD DE MI RETIRO?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7E1BC4-D4E6-6F45-B0AB-363D88A0038A}"/>
              </a:ext>
            </a:extLst>
          </p:cNvPr>
          <p:cNvSpPr txBox="1">
            <a:spLocks/>
          </p:cNvSpPr>
          <p:nvPr/>
        </p:nvSpPr>
        <p:spPr>
          <a:xfrm>
            <a:off x="7177749" y="2435442"/>
            <a:ext cx="3705331" cy="6154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s-MX" sz="3200" b="1" dirty="0">
                <a:solidFill>
                  <a:srgbClr val="00C83C"/>
                </a:solidFill>
              </a:rPr>
              <a:t>EL GOBIERNO</a:t>
            </a:r>
            <a:endParaRPr lang="en-US" sz="3200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C3C623F-BECB-5444-A5CB-AECCC121E2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193" y="2304540"/>
            <a:ext cx="776216" cy="776216"/>
          </a:xfrm>
          <a:prstGeom prst="rect">
            <a:avLst/>
          </a:prstGeom>
          <a:noFill/>
        </p:spPr>
      </p:pic>
      <p:pic>
        <p:nvPicPr>
          <p:cNvPr id="12" name="Imagen 9">
            <a:extLst>
              <a:ext uri="{FF2B5EF4-FFF2-40B4-BE49-F238E27FC236}">
                <a16:creationId xmlns:a16="http://schemas.microsoft.com/office/drawing/2014/main" id="{AF3341A8-AA79-4F45-8530-C0AA1006E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393" y="3698888"/>
            <a:ext cx="664071" cy="6037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EA93E07-892E-3548-8190-111759145733}"/>
              </a:ext>
            </a:extLst>
          </p:cNvPr>
          <p:cNvSpPr txBox="1">
            <a:spLocks/>
          </p:cNvSpPr>
          <p:nvPr/>
        </p:nvSpPr>
        <p:spPr>
          <a:xfrm>
            <a:off x="7177748" y="3766638"/>
            <a:ext cx="3705331" cy="5527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s-MX" sz="3200" b="1" dirty="0">
                <a:solidFill>
                  <a:srgbClr val="00C83C"/>
                </a:solidFill>
              </a:rPr>
              <a:t>LAS EMPRESAS</a:t>
            </a:r>
            <a:endParaRPr lang="en-US" sz="3200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37AF1E-5F10-F249-A7C8-63BFBD74721B}"/>
              </a:ext>
            </a:extLst>
          </p:cNvPr>
          <p:cNvSpPr txBox="1">
            <a:spLocks/>
          </p:cNvSpPr>
          <p:nvPr/>
        </p:nvSpPr>
        <p:spPr>
          <a:xfrm>
            <a:off x="7236655" y="5142499"/>
            <a:ext cx="3705331" cy="5527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s-MX" sz="3200" b="1" dirty="0">
                <a:solidFill>
                  <a:srgbClr val="00C83C"/>
                </a:solidFill>
              </a:rPr>
              <a:t>LAS PERSONAS</a:t>
            </a:r>
            <a:endParaRPr lang="en-US" sz="3200" b="1" dirty="0"/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125DD467-DB25-8240-8F98-CC00F2524A8A}"/>
              </a:ext>
            </a:extLst>
          </p:cNvPr>
          <p:cNvGrpSpPr/>
          <p:nvPr/>
        </p:nvGrpSpPr>
        <p:grpSpPr>
          <a:xfrm>
            <a:off x="5996193" y="5142499"/>
            <a:ext cx="936676" cy="662038"/>
            <a:chOff x="7953952" y="2255402"/>
            <a:chExt cx="1148095" cy="811468"/>
          </a:xfrm>
        </p:grpSpPr>
        <p:pic>
          <p:nvPicPr>
            <p:cNvPr id="16" name="Imagen 26">
              <a:extLst>
                <a:ext uri="{FF2B5EF4-FFF2-40B4-BE49-F238E27FC236}">
                  <a16:creationId xmlns:a16="http://schemas.microsoft.com/office/drawing/2014/main" id="{70DF9324-3F16-634A-A45A-62C4E9671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14177" y="2255402"/>
              <a:ext cx="387870" cy="554099"/>
            </a:xfrm>
            <a:prstGeom prst="rect">
              <a:avLst/>
            </a:prstGeom>
          </p:spPr>
        </p:pic>
        <p:pic>
          <p:nvPicPr>
            <p:cNvPr id="17" name="Imagen 26">
              <a:extLst>
                <a:ext uri="{FF2B5EF4-FFF2-40B4-BE49-F238E27FC236}">
                  <a16:creationId xmlns:a16="http://schemas.microsoft.com/office/drawing/2014/main" id="{B46710A8-60C9-134A-BF79-5AA183F89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53952" y="2255402"/>
              <a:ext cx="387870" cy="554099"/>
            </a:xfrm>
            <a:prstGeom prst="rect">
              <a:avLst/>
            </a:prstGeom>
          </p:spPr>
        </p:pic>
        <p:pic>
          <p:nvPicPr>
            <p:cNvPr id="18" name="Imagen 26">
              <a:extLst>
                <a:ext uri="{FF2B5EF4-FFF2-40B4-BE49-F238E27FC236}">
                  <a16:creationId xmlns:a16="http://schemas.microsoft.com/office/drawing/2014/main" id="{33F5258F-55DB-E842-8BAA-0C015CFA3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37433" y="2255613"/>
              <a:ext cx="567881" cy="8112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7099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12556"/>
            <a:ext cx="9730899" cy="867728"/>
          </a:xfrm>
        </p:spPr>
        <p:txBody>
          <a:bodyPr/>
          <a:lstStyle/>
          <a:p>
            <a:r>
              <a:rPr lang="es-MX" sz="3000" b="1" dirty="0"/>
              <a:t>EL AFORE NO ES SUFICIENTE </a:t>
            </a:r>
          </a:p>
        </p:txBody>
      </p:sp>
      <p:pic>
        <p:nvPicPr>
          <p:cNvPr id="8" name="Imagen 20">
            <a:extLst>
              <a:ext uri="{FF2B5EF4-FFF2-40B4-BE49-F238E27FC236}">
                <a16:creationId xmlns:a16="http://schemas.microsoft.com/office/drawing/2014/main" id="{284CFB9F-992B-FB43-8028-B916F6FB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76666"/>
            <a:ext cx="10274300" cy="1920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361DA3F-3E43-444A-A1BF-DE916E863EAC}"/>
              </a:ext>
            </a:extLst>
          </p:cNvPr>
          <p:cNvSpPr txBox="1">
            <a:spLocks/>
          </p:cNvSpPr>
          <p:nvPr/>
        </p:nvSpPr>
        <p:spPr>
          <a:xfrm>
            <a:off x="341519" y="1576006"/>
            <a:ext cx="6668881" cy="17535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s-MX" sz="1800" dirty="0">
                <a:sym typeface="Century Gothic" charset="0"/>
              </a:rPr>
              <a:t>En México sólo </a:t>
            </a:r>
            <a:r>
              <a:rPr lang="es-MX" sz="2800" b="1" dirty="0">
                <a:solidFill>
                  <a:srgbClr val="00C83C"/>
                </a:solidFill>
                <a:sym typeface="Century Gothic" charset="0"/>
              </a:rPr>
              <a:t>33%</a:t>
            </a:r>
            <a:r>
              <a:rPr lang="es-MX" sz="2800" b="1" dirty="0">
                <a:solidFill>
                  <a:srgbClr val="007150"/>
                </a:solidFill>
                <a:sym typeface="Century Gothic" charset="0"/>
              </a:rPr>
              <a:t> </a:t>
            </a:r>
            <a:r>
              <a:rPr lang="es-MX" sz="1800" dirty="0">
                <a:sym typeface="Century Gothic" charset="0"/>
              </a:rPr>
              <a:t>de la población económicamente activa cotiza en la seguridad social obligatoria</a:t>
            </a:r>
          </a:p>
          <a:p>
            <a:endParaRPr lang="es-MX" sz="1800" dirty="0">
              <a:sym typeface="Century Gothic" charset="0"/>
            </a:endParaRPr>
          </a:p>
          <a:p>
            <a:r>
              <a:rPr lang="es-MX" sz="1800" dirty="0">
                <a:sym typeface="Century Gothic" charset="0"/>
              </a:rPr>
              <a:t>En 1997 se creó un esquema de contribución definida totalmente fondeado en cuentas individuales en Afores, sin embargo esto no es una alternativa suficiente por las siguientes causas: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8EA51AB9-59C5-964A-93F6-0819A56BE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703" y="1231318"/>
            <a:ext cx="4631778" cy="239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C6F5F11A-B8AB-7344-8264-B6723AC86E7D}"/>
              </a:ext>
            </a:extLst>
          </p:cNvPr>
          <p:cNvSpPr txBox="1">
            <a:spLocks/>
          </p:cNvSpPr>
          <p:nvPr/>
        </p:nvSpPr>
        <p:spPr>
          <a:xfrm>
            <a:off x="1318591" y="3958435"/>
            <a:ext cx="9554817" cy="8677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800" dirty="0"/>
              <a:t>La contribución total obligatoria es de </a:t>
            </a:r>
            <a:r>
              <a:rPr lang="es-MX" sz="2800" b="1" dirty="0">
                <a:solidFill>
                  <a:srgbClr val="00C83C"/>
                </a:solidFill>
              </a:rPr>
              <a:t>6.5%</a:t>
            </a:r>
            <a:r>
              <a:rPr lang="es-MX" sz="2800" b="1" dirty="0">
                <a:solidFill>
                  <a:srgbClr val="007150"/>
                </a:solidFill>
              </a:rPr>
              <a:t> </a:t>
            </a:r>
            <a:r>
              <a:rPr lang="es-MX" sz="1800" dirty="0"/>
              <a:t>del salario mensual del trabajador (topado a 25 Salarios Mínimos), siendo una de las mas bajas en Latinoamérica.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807C618-D5F5-9C41-9D66-DAD95CF880E3}"/>
              </a:ext>
            </a:extLst>
          </p:cNvPr>
          <p:cNvSpPr txBox="1">
            <a:spLocks/>
          </p:cNvSpPr>
          <p:nvPr/>
        </p:nvSpPr>
        <p:spPr>
          <a:xfrm>
            <a:off x="1318591" y="5214309"/>
            <a:ext cx="8955710" cy="8677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F3F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MX" sz="1800" dirty="0">
                <a:sym typeface="Century Gothic" charset="0"/>
              </a:rPr>
              <a:t>Con éstos niveles de aportación en el Sistema de Afore, las pensiones promedio para los trabajadores alcanzarán el </a:t>
            </a:r>
            <a:r>
              <a:rPr lang="es-MX" sz="2800" b="1" dirty="0">
                <a:solidFill>
                  <a:srgbClr val="00C83C"/>
                </a:solidFill>
                <a:sym typeface="Century Gothic" charset="0"/>
              </a:rPr>
              <a:t>30%</a:t>
            </a:r>
            <a:r>
              <a:rPr lang="es-MX" sz="2800" b="1" dirty="0">
                <a:solidFill>
                  <a:srgbClr val="007150"/>
                </a:solidFill>
                <a:sym typeface="Century Gothic" charset="0"/>
              </a:rPr>
              <a:t> </a:t>
            </a:r>
            <a:r>
              <a:rPr lang="es-MX" sz="1800" dirty="0">
                <a:sym typeface="Century Gothic" charset="0"/>
              </a:rPr>
              <a:t>de su último salario.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41965A82-8BDC-F049-816A-2D6C54E07CD9}"/>
              </a:ext>
            </a:extLst>
          </p:cNvPr>
          <p:cNvSpPr txBox="1"/>
          <p:nvPr/>
        </p:nvSpPr>
        <p:spPr>
          <a:xfrm>
            <a:off x="450575" y="3945183"/>
            <a:ext cx="46382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900" b="1" dirty="0">
                <a:solidFill>
                  <a:srgbClr val="00C83C"/>
                </a:solidFill>
                <a:latin typeface="Century Gothic" pitchFamily="34" charset="0"/>
              </a:rPr>
              <a:t>1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25888C9D-E070-7242-8447-CA5FC6DECFC9}"/>
              </a:ext>
            </a:extLst>
          </p:cNvPr>
          <p:cNvSpPr txBox="1"/>
          <p:nvPr/>
        </p:nvSpPr>
        <p:spPr>
          <a:xfrm>
            <a:off x="450575" y="5177635"/>
            <a:ext cx="46382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900" b="1" dirty="0">
                <a:solidFill>
                  <a:srgbClr val="00C83C"/>
                </a:solidFill>
                <a:latin typeface="Century Gothic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3513925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97AA6C9EEB884AB9604D70C4DA6A2D" ma:contentTypeVersion="0" ma:contentTypeDescription="Crear nuevo documento." ma:contentTypeScope="" ma:versionID="5318bf0aa3f59f28d84e247c03a4ef6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f6edc329ff236629c56e3b879b320d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162C72-EFA3-44EB-87B4-D1E930C2BD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F754F4-C9BC-4CA5-8590-476F218F29B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D7BBB8-573A-4AAF-9F9A-CF54EE5E3C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8197</TotalTime>
  <Words>1304</Words>
  <Application>Microsoft Office PowerPoint</Application>
  <PresentationFormat>Widescreen</PresentationFormat>
  <Paragraphs>302</Paragraphs>
  <Slides>31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Arial</vt:lpstr>
      <vt:lpstr>Calibri</vt:lpstr>
      <vt:lpstr>Century Gothic</vt:lpstr>
      <vt:lpstr>Tahoma</vt:lpstr>
      <vt:lpstr>Verdana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12_Custom Design</vt:lpstr>
      <vt:lpstr>13_Custom Design</vt:lpstr>
      <vt:lpstr>UNA GRAN RECOMPENSA </vt:lpstr>
      <vt:lpstr>LAS RECOMPENSAS NOS AYUDAN A CUMPLIR METAS: </vt:lpstr>
      <vt:lpstr>PowerPoint Presentation</vt:lpstr>
      <vt:lpstr>¿PORQUÉ AHORRAR PARA EL RETIRO?</vt:lpstr>
      <vt:lpstr>¿DE QUÉ VIVIRÁN LAS PERSONAS QUE HOY TIENEN 30 AÑOS A LA EDAD DE SU RETIRO?</vt:lpstr>
      <vt:lpstr>EL RETIRO EN MÉXICO</vt:lpstr>
      <vt:lpstr>TENEMOS POCO TIEMPO PARA AHORRAR Y UN PANORAMA DE VEJEZ CADA VEZ MÁS LARGO…</vt:lpstr>
      <vt:lpstr>¿DE QUIÉN ES LA RESPONSABILIDAD DE MI RETIRO?</vt:lpstr>
      <vt:lpstr>EL AFORE NO ES SUFICIENTE </vt:lpstr>
      <vt:lpstr>EL AFORE NO ES SUFICIENTE </vt:lpstr>
      <vt:lpstr>REFLEXIÓN SOBRE LA REFORMA DE PENSIONES</vt:lpstr>
      <vt:lpstr>NUESTRA REALIDAD EN EL MUNDO</vt:lpstr>
      <vt:lpstr>NUESTRAS ALTERNATIVAS - LOS 4 PILARES DEL RETIRO</vt:lpstr>
      <vt:lpstr>TU YO DEL FUTURO ESPERA QUE TOMES BUENAS DECISIONES </vt:lpstr>
      <vt:lpstr>MI RESPONSABILIDAD</vt:lpstr>
      <vt:lpstr>LA RECETA</vt:lpstr>
      <vt:lpstr>SI ESTAS OBLIGADO A DECLARAR... TAMBIÉN   TIENES DERECHO A DEDUCIR.</vt:lpstr>
      <vt:lpstr>¿QUIÉNES ESTAMOS OBLIGADOS A DECLARAR?</vt:lpstr>
      <vt:lpstr>SI ESTAS OBLIGADO A DECLARAR... TAMBIÉN   TIENES DERECHO A DEDUCIR.</vt:lpstr>
      <vt:lpstr>SI ESTAS OBLIGADO A DECLARAR... TAMBIÉN   TIENES DERECHO A DEDUCIR.</vt:lpstr>
      <vt:lpstr>RECOMPENSAS</vt:lpstr>
      <vt:lpstr>SI ESTAS OBLIGADO A DECLARAR... TAMBIÉN   TIENES DERECHO A DEDUCIR.</vt:lpstr>
      <vt:lpstr>RECOMPENSAS</vt:lpstr>
      <vt:lpstr>LA  RECETA PERFECTA: ASESORARSE</vt:lpstr>
      <vt:lpstr>LAS VENTAJAS DE ASESORARSE…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Paola Nava</dc:creator>
  <cp:lastModifiedBy>Lopez Toledo, Gabriela</cp:lastModifiedBy>
  <cp:revision>95</cp:revision>
  <dcterms:created xsi:type="dcterms:W3CDTF">2019-04-23T17:20:08Z</dcterms:created>
  <dcterms:modified xsi:type="dcterms:W3CDTF">2023-01-30T20:43:35Z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5748538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S9.0.1</vt:lpwstr>
  </property>
  <property fmtid="{D5CDD505-2E9C-101B-9397-08002B2CF9AE}" pid="5" name="ContentTypeId">
    <vt:lpwstr>0x010100F997AA6C9EEB884AB9604D70C4DA6A2D</vt:lpwstr>
  </property>
</Properties>
</file>